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4" r:id="rId3"/>
    <p:sldId id="320" r:id="rId4"/>
    <p:sldId id="262" r:id="rId5"/>
    <p:sldId id="263" r:id="rId6"/>
    <p:sldId id="356" r:id="rId7"/>
    <p:sldId id="355" r:id="rId8"/>
    <p:sldId id="258" r:id="rId9"/>
    <p:sldId id="264" r:id="rId10"/>
    <p:sldId id="265" r:id="rId11"/>
    <p:sldId id="266" r:id="rId12"/>
    <p:sldId id="267" r:id="rId13"/>
    <p:sldId id="268" r:id="rId14"/>
    <p:sldId id="348" r:id="rId15"/>
    <p:sldId id="349" r:id="rId16"/>
    <p:sldId id="350" r:id="rId17"/>
    <p:sldId id="351" r:id="rId18"/>
    <p:sldId id="352" r:id="rId19"/>
    <p:sldId id="353" r:id="rId20"/>
    <p:sldId id="357" r:id="rId21"/>
    <p:sldId id="358" r:id="rId22"/>
    <p:sldId id="360" r:id="rId23"/>
    <p:sldId id="361" r:id="rId24"/>
    <p:sldId id="362" r:id="rId25"/>
    <p:sldId id="359" r:id="rId26"/>
    <p:sldId id="363" r:id="rId27"/>
    <p:sldId id="364" r:id="rId28"/>
    <p:sldId id="366" r:id="rId29"/>
    <p:sldId id="365" r:id="rId30"/>
    <p:sldId id="367" r:id="rId31"/>
    <p:sldId id="368" r:id="rId32"/>
    <p:sldId id="369" r:id="rId33"/>
    <p:sldId id="370" r:id="rId34"/>
    <p:sldId id="371" r:id="rId35"/>
    <p:sldId id="372" r:id="rId36"/>
    <p:sldId id="373" r:id="rId37"/>
    <p:sldId id="374" r:id="rId38"/>
    <p:sldId id="375" r:id="rId39"/>
    <p:sldId id="376" r:id="rId40"/>
    <p:sldId id="377" r:id="rId41"/>
    <p:sldId id="259" r:id="rId42"/>
    <p:sldId id="260" r:id="rId43"/>
    <p:sldId id="37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1604E-6170-4342-853B-D7431F428F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D389D5-0AF4-4A67-B4E1-2436FFA910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890C41-8E35-42BA-8CC5-13B72507CFDD}"/>
              </a:ext>
            </a:extLst>
          </p:cNvPr>
          <p:cNvSpPr>
            <a:spLocks noGrp="1"/>
          </p:cNvSpPr>
          <p:nvPr>
            <p:ph type="dt" sz="half" idx="10"/>
          </p:nvPr>
        </p:nvSpPr>
        <p:spPr/>
        <p:txBody>
          <a:bodyPr/>
          <a:lstStyle/>
          <a:p>
            <a:fld id="{ED962F7B-B9F9-4BE3-B311-700604F7E931}" type="datetimeFigureOut">
              <a:rPr lang="en-US" smtClean="0"/>
              <a:t>4/22/2020</a:t>
            </a:fld>
            <a:endParaRPr lang="en-US"/>
          </a:p>
        </p:txBody>
      </p:sp>
      <p:sp>
        <p:nvSpPr>
          <p:cNvPr id="5" name="Footer Placeholder 4">
            <a:extLst>
              <a:ext uri="{FF2B5EF4-FFF2-40B4-BE49-F238E27FC236}">
                <a16:creationId xmlns:a16="http://schemas.microsoft.com/office/drawing/2014/main" id="{7210468D-69A1-4873-A97C-210DA369B9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8ED22B-278A-4B88-BD90-03B113FC72C8}"/>
              </a:ext>
            </a:extLst>
          </p:cNvPr>
          <p:cNvSpPr>
            <a:spLocks noGrp="1"/>
          </p:cNvSpPr>
          <p:nvPr>
            <p:ph type="sldNum" sz="quarter" idx="12"/>
          </p:nvPr>
        </p:nvSpPr>
        <p:spPr/>
        <p:txBody>
          <a:bodyPr/>
          <a:lstStyle/>
          <a:p>
            <a:fld id="{EE09E4A6-35F7-46D5-B5CF-C5553A98E90B}" type="slidenum">
              <a:rPr lang="en-US" smtClean="0"/>
              <a:t>‹#›</a:t>
            </a:fld>
            <a:endParaRPr lang="en-US"/>
          </a:p>
        </p:txBody>
      </p:sp>
    </p:spTree>
    <p:extLst>
      <p:ext uri="{BB962C8B-B14F-4D97-AF65-F5344CB8AC3E}">
        <p14:creationId xmlns:p14="http://schemas.microsoft.com/office/powerpoint/2010/main" val="1756749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DC478-E126-407B-B17D-803BB7F9BA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DB48E2-52B0-4391-A8B2-6410504702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6972F-168B-445F-A4E7-69AFB900AF55}"/>
              </a:ext>
            </a:extLst>
          </p:cNvPr>
          <p:cNvSpPr>
            <a:spLocks noGrp="1"/>
          </p:cNvSpPr>
          <p:nvPr>
            <p:ph type="dt" sz="half" idx="10"/>
          </p:nvPr>
        </p:nvSpPr>
        <p:spPr/>
        <p:txBody>
          <a:bodyPr/>
          <a:lstStyle/>
          <a:p>
            <a:fld id="{ED962F7B-B9F9-4BE3-B311-700604F7E931}" type="datetimeFigureOut">
              <a:rPr lang="en-US" smtClean="0"/>
              <a:t>4/22/2020</a:t>
            </a:fld>
            <a:endParaRPr lang="en-US"/>
          </a:p>
        </p:txBody>
      </p:sp>
      <p:sp>
        <p:nvSpPr>
          <p:cNvPr id="5" name="Footer Placeholder 4">
            <a:extLst>
              <a:ext uri="{FF2B5EF4-FFF2-40B4-BE49-F238E27FC236}">
                <a16:creationId xmlns:a16="http://schemas.microsoft.com/office/drawing/2014/main" id="{931AD0CB-AE41-419B-87B5-AEF76F48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F6E21E-0199-4DE9-8F3F-2FF228ED9C2F}"/>
              </a:ext>
            </a:extLst>
          </p:cNvPr>
          <p:cNvSpPr>
            <a:spLocks noGrp="1"/>
          </p:cNvSpPr>
          <p:nvPr>
            <p:ph type="sldNum" sz="quarter" idx="12"/>
          </p:nvPr>
        </p:nvSpPr>
        <p:spPr/>
        <p:txBody>
          <a:bodyPr/>
          <a:lstStyle/>
          <a:p>
            <a:fld id="{EE09E4A6-35F7-46D5-B5CF-C5553A98E90B}" type="slidenum">
              <a:rPr lang="en-US" smtClean="0"/>
              <a:t>‹#›</a:t>
            </a:fld>
            <a:endParaRPr lang="en-US"/>
          </a:p>
        </p:txBody>
      </p:sp>
    </p:spTree>
    <p:extLst>
      <p:ext uri="{BB962C8B-B14F-4D97-AF65-F5344CB8AC3E}">
        <p14:creationId xmlns:p14="http://schemas.microsoft.com/office/powerpoint/2010/main" val="4090165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671339-25CD-49E3-932E-5AD6476E05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F2E255-5483-47C7-B778-87A186D318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9462B-CE6F-42DA-8852-47A281B73BE3}"/>
              </a:ext>
            </a:extLst>
          </p:cNvPr>
          <p:cNvSpPr>
            <a:spLocks noGrp="1"/>
          </p:cNvSpPr>
          <p:nvPr>
            <p:ph type="dt" sz="half" idx="10"/>
          </p:nvPr>
        </p:nvSpPr>
        <p:spPr/>
        <p:txBody>
          <a:bodyPr/>
          <a:lstStyle/>
          <a:p>
            <a:fld id="{ED962F7B-B9F9-4BE3-B311-700604F7E931}" type="datetimeFigureOut">
              <a:rPr lang="en-US" smtClean="0"/>
              <a:t>4/22/2020</a:t>
            </a:fld>
            <a:endParaRPr lang="en-US"/>
          </a:p>
        </p:txBody>
      </p:sp>
      <p:sp>
        <p:nvSpPr>
          <p:cNvPr id="5" name="Footer Placeholder 4">
            <a:extLst>
              <a:ext uri="{FF2B5EF4-FFF2-40B4-BE49-F238E27FC236}">
                <a16:creationId xmlns:a16="http://schemas.microsoft.com/office/drawing/2014/main" id="{B80CF645-06FA-46FC-A0C2-65DAB15494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AC1591-32A3-463E-8D19-013F44D91661}"/>
              </a:ext>
            </a:extLst>
          </p:cNvPr>
          <p:cNvSpPr>
            <a:spLocks noGrp="1"/>
          </p:cNvSpPr>
          <p:nvPr>
            <p:ph type="sldNum" sz="quarter" idx="12"/>
          </p:nvPr>
        </p:nvSpPr>
        <p:spPr/>
        <p:txBody>
          <a:bodyPr/>
          <a:lstStyle/>
          <a:p>
            <a:fld id="{EE09E4A6-35F7-46D5-B5CF-C5553A98E90B}" type="slidenum">
              <a:rPr lang="en-US" smtClean="0"/>
              <a:t>‹#›</a:t>
            </a:fld>
            <a:endParaRPr lang="en-US"/>
          </a:p>
        </p:txBody>
      </p:sp>
    </p:spTree>
    <p:extLst>
      <p:ext uri="{BB962C8B-B14F-4D97-AF65-F5344CB8AC3E}">
        <p14:creationId xmlns:p14="http://schemas.microsoft.com/office/powerpoint/2010/main" val="26246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87F8D-8809-4CA0-B4EC-FA5E54B510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0B5A39-EBB9-4E43-A9AC-43F6876A17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D9427E-9F64-4E7D-82CB-13035E95DF05}"/>
              </a:ext>
            </a:extLst>
          </p:cNvPr>
          <p:cNvSpPr>
            <a:spLocks noGrp="1"/>
          </p:cNvSpPr>
          <p:nvPr>
            <p:ph type="dt" sz="half" idx="10"/>
          </p:nvPr>
        </p:nvSpPr>
        <p:spPr/>
        <p:txBody>
          <a:bodyPr/>
          <a:lstStyle/>
          <a:p>
            <a:fld id="{ED962F7B-B9F9-4BE3-B311-700604F7E931}" type="datetimeFigureOut">
              <a:rPr lang="en-US" smtClean="0"/>
              <a:t>4/22/2020</a:t>
            </a:fld>
            <a:endParaRPr lang="en-US"/>
          </a:p>
        </p:txBody>
      </p:sp>
      <p:sp>
        <p:nvSpPr>
          <p:cNvPr id="5" name="Footer Placeholder 4">
            <a:extLst>
              <a:ext uri="{FF2B5EF4-FFF2-40B4-BE49-F238E27FC236}">
                <a16:creationId xmlns:a16="http://schemas.microsoft.com/office/drawing/2014/main" id="{3BE1BEA1-455E-4598-9D7A-F4083BFD7F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2F37DA-7C55-48DF-974A-2BD2AD743AF5}"/>
              </a:ext>
            </a:extLst>
          </p:cNvPr>
          <p:cNvSpPr>
            <a:spLocks noGrp="1"/>
          </p:cNvSpPr>
          <p:nvPr>
            <p:ph type="sldNum" sz="quarter" idx="12"/>
          </p:nvPr>
        </p:nvSpPr>
        <p:spPr/>
        <p:txBody>
          <a:bodyPr/>
          <a:lstStyle/>
          <a:p>
            <a:fld id="{EE09E4A6-35F7-46D5-B5CF-C5553A98E90B}" type="slidenum">
              <a:rPr lang="en-US" smtClean="0"/>
              <a:t>‹#›</a:t>
            </a:fld>
            <a:endParaRPr lang="en-US"/>
          </a:p>
        </p:txBody>
      </p:sp>
    </p:spTree>
    <p:extLst>
      <p:ext uri="{BB962C8B-B14F-4D97-AF65-F5344CB8AC3E}">
        <p14:creationId xmlns:p14="http://schemas.microsoft.com/office/powerpoint/2010/main" val="976887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A9E69-325D-4353-A794-B6ED199310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CA051C-94FB-4CA5-B947-DE8BE484F5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D2B09-A853-4CE6-8C42-7CF05A7AE096}"/>
              </a:ext>
            </a:extLst>
          </p:cNvPr>
          <p:cNvSpPr>
            <a:spLocks noGrp="1"/>
          </p:cNvSpPr>
          <p:nvPr>
            <p:ph type="dt" sz="half" idx="10"/>
          </p:nvPr>
        </p:nvSpPr>
        <p:spPr/>
        <p:txBody>
          <a:bodyPr/>
          <a:lstStyle/>
          <a:p>
            <a:fld id="{ED962F7B-B9F9-4BE3-B311-700604F7E931}" type="datetimeFigureOut">
              <a:rPr lang="en-US" smtClean="0"/>
              <a:t>4/22/2020</a:t>
            </a:fld>
            <a:endParaRPr lang="en-US"/>
          </a:p>
        </p:txBody>
      </p:sp>
      <p:sp>
        <p:nvSpPr>
          <p:cNvPr id="5" name="Footer Placeholder 4">
            <a:extLst>
              <a:ext uri="{FF2B5EF4-FFF2-40B4-BE49-F238E27FC236}">
                <a16:creationId xmlns:a16="http://schemas.microsoft.com/office/drawing/2014/main" id="{B39DF962-62AC-4D40-97DC-D25BEDE2B7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B03912-B2A4-45E4-89C5-E2F9A66719C1}"/>
              </a:ext>
            </a:extLst>
          </p:cNvPr>
          <p:cNvSpPr>
            <a:spLocks noGrp="1"/>
          </p:cNvSpPr>
          <p:nvPr>
            <p:ph type="sldNum" sz="quarter" idx="12"/>
          </p:nvPr>
        </p:nvSpPr>
        <p:spPr/>
        <p:txBody>
          <a:bodyPr/>
          <a:lstStyle/>
          <a:p>
            <a:fld id="{EE09E4A6-35F7-46D5-B5CF-C5553A98E90B}" type="slidenum">
              <a:rPr lang="en-US" smtClean="0"/>
              <a:t>‹#›</a:t>
            </a:fld>
            <a:endParaRPr lang="en-US"/>
          </a:p>
        </p:txBody>
      </p:sp>
    </p:spTree>
    <p:extLst>
      <p:ext uri="{BB962C8B-B14F-4D97-AF65-F5344CB8AC3E}">
        <p14:creationId xmlns:p14="http://schemas.microsoft.com/office/powerpoint/2010/main" val="2374753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DFDE3-D4F7-429A-8997-094F1C16D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A969D6-32AC-42DD-B811-06E969119C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8DD750-9E0E-45BC-BF13-6B1036C188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3C2AB8-65E4-4A12-8931-009F01B845BB}"/>
              </a:ext>
            </a:extLst>
          </p:cNvPr>
          <p:cNvSpPr>
            <a:spLocks noGrp="1"/>
          </p:cNvSpPr>
          <p:nvPr>
            <p:ph type="dt" sz="half" idx="10"/>
          </p:nvPr>
        </p:nvSpPr>
        <p:spPr/>
        <p:txBody>
          <a:bodyPr/>
          <a:lstStyle/>
          <a:p>
            <a:fld id="{ED962F7B-B9F9-4BE3-B311-700604F7E931}" type="datetimeFigureOut">
              <a:rPr lang="en-US" smtClean="0"/>
              <a:t>4/22/2020</a:t>
            </a:fld>
            <a:endParaRPr lang="en-US"/>
          </a:p>
        </p:txBody>
      </p:sp>
      <p:sp>
        <p:nvSpPr>
          <p:cNvPr id="6" name="Footer Placeholder 5">
            <a:extLst>
              <a:ext uri="{FF2B5EF4-FFF2-40B4-BE49-F238E27FC236}">
                <a16:creationId xmlns:a16="http://schemas.microsoft.com/office/drawing/2014/main" id="{356D7C0B-71E6-49DB-919C-F3913C2A34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2D5453-2750-4010-BF5B-89B0D7FF8705}"/>
              </a:ext>
            </a:extLst>
          </p:cNvPr>
          <p:cNvSpPr>
            <a:spLocks noGrp="1"/>
          </p:cNvSpPr>
          <p:nvPr>
            <p:ph type="sldNum" sz="quarter" idx="12"/>
          </p:nvPr>
        </p:nvSpPr>
        <p:spPr/>
        <p:txBody>
          <a:bodyPr/>
          <a:lstStyle/>
          <a:p>
            <a:fld id="{EE09E4A6-35F7-46D5-B5CF-C5553A98E90B}" type="slidenum">
              <a:rPr lang="en-US" smtClean="0"/>
              <a:t>‹#›</a:t>
            </a:fld>
            <a:endParaRPr lang="en-US"/>
          </a:p>
        </p:txBody>
      </p:sp>
    </p:spTree>
    <p:extLst>
      <p:ext uri="{BB962C8B-B14F-4D97-AF65-F5344CB8AC3E}">
        <p14:creationId xmlns:p14="http://schemas.microsoft.com/office/powerpoint/2010/main" val="1801328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93C1F-2731-446F-965E-4A27A9B526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394F41-F690-4C09-92EC-FFE6DE3436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BEE6C4-C322-4809-8620-CF3D83D8C3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0F8CAE-B4D2-430A-9A5C-4C7788B39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EFEC3A-FF88-41C8-8C6E-26E7BD7588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04ECAB-C4A7-4EC0-9D18-43F3AB2D328A}"/>
              </a:ext>
            </a:extLst>
          </p:cNvPr>
          <p:cNvSpPr>
            <a:spLocks noGrp="1"/>
          </p:cNvSpPr>
          <p:nvPr>
            <p:ph type="dt" sz="half" idx="10"/>
          </p:nvPr>
        </p:nvSpPr>
        <p:spPr/>
        <p:txBody>
          <a:bodyPr/>
          <a:lstStyle/>
          <a:p>
            <a:fld id="{ED962F7B-B9F9-4BE3-B311-700604F7E931}" type="datetimeFigureOut">
              <a:rPr lang="en-US" smtClean="0"/>
              <a:t>4/22/2020</a:t>
            </a:fld>
            <a:endParaRPr lang="en-US"/>
          </a:p>
        </p:txBody>
      </p:sp>
      <p:sp>
        <p:nvSpPr>
          <p:cNvPr id="8" name="Footer Placeholder 7">
            <a:extLst>
              <a:ext uri="{FF2B5EF4-FFF2-40B4-BE49-F238E27FC236}">
                <a16:creationId xmlns:a16="http://schemas.microsoft.com/office/drawing/2014/main" id="{80AF850B-E848-41AC-8CD5-1EBE69599E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0B8C9C-5FE4-42B8-804C-71A69AFA6BB0}"/>
              </a:ext>
            </a:extLst>
          </p:cNvPr>
          <p:cNvSpPr>
            <a:spLocks noGrp="1"/>
          </p:cNvSpPr>
          <p:nvPr>
            <p:ph type="sldNum" sz="quarter" idx="12"/>
          </p:nvPr>
        </p:nvSpPr>
        <p:spPr/>
        <p:txBody>
          <a:bodyPr/>
          <a:lstStyle/>
          <a:p>
            <a:fld id="{EE09E4A6-35F7-46D5-B5CF-C5553A98E90B}" type="slidenum">
              <a:rPr lang="en-US" smtClean="0"/>
              <a:t>‹#›</a:t>
            </a:fld>
            <a:endParaRPr lang="en-US"/>
          </a:p>
        </p:txBody>
      </p:sp>
    </p:spTree>
    <p:extLst>
      <p:ext uri="{BB962C8B-B14F-4D97-AF65-F5344CB8AC3E}">
        <p14:creationId xmlns:p14="http://schemas.microsoft.com/office/powerpoint/2010/main" val="3632926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BA1C7-31A4-483E-A4D8-CD771B98F6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5786AAE-A3A2-4A7B-8EB3-ED4A09965A94}"/>
              </a:ext>
            </a:extLst>
          </p:cNvPr>
          <p:cNvSpPr>
            <a:spLocks noGrp="1"/>
          </p:cNvSpPr>
          <p:nvPr>
            <p:ph type="dt" sz="half" idx="10"/>
          </p:nvPr>
        </p:nvSpPr>
        <p:spPr/>
        <p:txBody>
          <a:bodyPr/>
          <a:lstStyle/>
          <a:p>
            <a:fld id="{ED962F7B-B9F9-4BE3-B311-700604F7E931}" type="datetimeFigureOut">
              <a:rPr lang="en-US" smtClean="0"/>
              <a:t>4/22/2020</a:t>
            </a:fld>
            <a:endParaRPr lang="en-US"/>
          </a:p>
        </p:txBody>
      </p:sp>
      <p:sp>
        <p:nvSpPr>
          <p:cNvPr id="4" name="Footer Placeholder 3">
            <a:extLst>
              <a:ext uri="{FF2B5EF4-FFF2-40B4-BE49-F238E27FC236}">
                <a16:creationId xmlns:a16="http://schemas.microsoft.com/office/drawing/2014/main" id="{6ED87A3D-B961-482F-9C54-FEA0916E684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3980C1-1ACA-453D-8351-5D1444DD8E55}"/>
              </a:ext>
            </a:extLst>
          </p:cNvPr>
          <p:cNvSpPr>
            <a:spLocks noGrp="1"/>
          </p:cNvSpPr>
          <p:nvPr>
            <p:ph type="sldNum" sz="quarter" idx="12"/>
          </p:nvPr>
        </p:nvSpPr>
        <p:spPr/>
        <p:txBody>
          <a:bodyPr/>
          <a:lstStyle/>
          <a:p>
            <a:fld id="{EE09E4A6-35F7-46D5-B5CF-C5553A98E90B}" type="slidenum">
              <a:rPr lang="en-US" smtClean="0"/>
              <a:t>‹#›</a:t>
            </a:fld>
            <a:endParaRPr lang="en-US"/>
          </a:p>
        </p:txBody>
      </p:sp>
    </p:spTree>
    <p:extLst>
      <p:ext uri="{BB962C8B-B14F-4D97-AF65-F5344CB8AC3E}">
        <p14:creationId xmlns:p14="http://schemas.microsoft.com/office/powerpoint/2010/main" val="1935203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181E56-0729-404E-A5EE-86B1308BDA22}"/>
              </a:ext>
            </a:extLst>
          </p:cNvPr>
          <p:cNvSpPr>
            <a:spLocks noGrp="1"/>
          </p:cNvSpPr>
          <p:nvPr>
            <p:ph type="dt" sz="half" idx="10"/>
          </p:nvPr>
        </p:nvSpPr>
        <p:spPr/>
        <p:txBody>
          <a:bodyPr/>
          <a:lstStyle/>
          <a:p>
            <a:fld id="{ED962F7B-B9F9-4BE3-B311-700604F7E931}" type="datetimeFigureOut">
              <a:rPr lang="en-US" smtClean="0"/>
              <a:t>4/22/2020</a:t>
            </a:fld>
            <a:endParaRPr lang="en-US"/>
          </a:p>
        </p:txBody>
      </p:sp>
      <p:sp>
        <p:nvSpPr>
          <p:cNvPr id="3" name="Footer Placeholder 2">
            <a:extLst>
              <a:ext uri="{FF2B5EF4-FFF2-40B4-BE49-F238E27FC236}">
                <a16:creationId xmlns:a16="http://schemas.microsoft.com/office/drawing/2014/main" id="{36CD9DA1-EEF3-4871-B486-D21EA9C532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D0CE14-81C6-4082-A3E6-206B72FFDC43}"/>
              </a:ext>
            </a:extLst>
          </p:cNvPr>
          <p:cNvSpPr>
            <a:spLocks noGrp="1"/>
          </p:cNvSpPr>
          <p:nvPr>
            <p:ph type="sldNum" sz="quarter" idx="12"/>
          </p:nvPr>
        </p:nvSpPr>
        <p:spPr/>
        <p:txBody>
          <a:bodyPr/>
          <a:lstStyle/>
          <a:p>
            <a:fld id="{EE09E4A6-35F7-46D5-B5CF-C5553A98E90B}" type="slidenum">
              <a:rPr lang="en-US" smtClean="0"/>
              <a:t>‹#›</a:t>
            </a:fld>
            <a:endParaRPr lang="en-US"/>
          </a:p>
        </p:txBody>
      </p:sp>
    </p:spTree>
    <p:extLst>
      <p:ext uri="{BB962C8B-B14F-4D97-AF65-F5344CB8AC3E}">
        <p14:creationId xmlns:p14="http://schemas.microsoft.com/office/powerpoint/2010/main" val="2341494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99A01-0B92-4466-8CA8-AED85996C4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03460C-8F8D-4C80-8982-F8FF5823E3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D89E61-4B07-4ECE-A71D-A68F637F6D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9449C4-F033-4A12-9064-C8CC0E235767}"/>
              </a:ext>
            </a:extLst>
          </p:cNvPr>
          <p:cNvSpPr>
            <a:spLocks noGrp="1"/>
          </p:cNvSpPr>
          <p:nvPr>
            <p:ph type="dt" sz="half" idx="10"/>
          </p:nvPr>
        </p:nvSpPr>
        <p:spPr/>
        <p:txBody>
          <a:bodyPr/>
          <a:lstStyle/>
          <a:p>
            <a:fld id="{ED962F7B-B9F9-4BE3-B311-700604F7E931}" type="datetimeFigureOut">
              <a:rPr lang="en-US" smtClean="0"/>
              <a:t>4/22/2020</a:t>
            </a:fld>
            <a:endParaRPr lang="en-US"/>
          </a:p>
        </p:txBody>
      </p:sp>
      <p:sp>
        <p:nvSpPr>
          <p:cNvPr id="6" name="Footer Placeholder 5">
            <a:extLst>
              <a:ext uri="{FF2B5EF4-FFF2-40B4-BE49-F238E27FC236}">
                <a16:creationId xmlns:a16="http://schemas.microsoft.com/office/drawing/2014/main" id="{4D93311C-6E9B-49AD-89CB-D5940915F9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1BDF5-F083-4498-B04C-69F118A41871}"/>
              </a:ext>
            </a:extLst>
          </p:cNvPr>
          <p:cNvSpPr>
            <a:spLocks noGrp="1"/>
          </p:cNvSpPr>
          <p:nvPr>
            <p:ph type="sldNum" sz="quarter" idx="12"/>
          </p:nvPr>
        </p:nvSpPr>
        <p:spPr/>
        <p:txBody>
          <a:bodyPr/>
          <a:lstStyle/>
          <a:p>
            <a:fld id="{EE09E4A6-35F7-46D5-B5CF-C5553A98E90B}" type="slidenum">
              <a:rPr lang="en-US" smtClean="0"/>
              <a:t>‹#›</a:t>
            </a:fld>
            <a:endParaRPr lang="en-US"/>
          </a:p>
        </p:txBody>
      </p:sp>
    </p:spTree>
    <p:extLst>
      <p:ext uri="{BB962C8B-B14F-4D97-AF65-F5344CB8AC3E}">
        <p14:creationId xmlns:p14="http://schemas.microsoft.com/office/powerpoint/2010/main" val="3946139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EA69-636B-476C-A51B-9C43986FD9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A191D9-B50B-45E3-BFBB-FDB1D81425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CFACFE-3E2E-400C-83DC-1DBE719FA5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CD356B-AA76-4EEA-8725-6EA1C6CBCF34}"/>
              </a:ext>
            </a:extLst>
          </p:cNvPr>
          <p:cNvSpPr>
            <a:spLocks noGrp="1"/>
          </p:cNvSpPr>
          <p:nvPr>
            <p:ph type="dt" sz="half" idx="10"/>
          </p:nvPr>
        </p:nvSpPr>
        <p:spPr/>
        <p:txBody>
          <a:bodyPr/>
          <a:lstStyle/>
          <a:p>
            <a:fld id="{ED962F7B-B9F9-4BE3-B311-700604F7E931}" type="datetimeFigureOut">
              <a:rPr lang="en-US" smtClean="0"/>
              <a:t>4/22/2020</a:t>
            </a:fld>
            <a:endParaRPr lang="en-US"/>
          </a:p>
        </p:txBody>
      </p:sp>
      <p:sp>
        <p:nvSpPr>
          <p:cNvPr id="6" name="Footer Placeholder 5">
            <a:extLst>
              <a:ext uri="{FF2B5EF4-FFF2-40B4-BE49-F238E27FC236}">
                <a16:creationId xmlns:a16="http://schemas.microsoft.com/office/drawing/2014/main" id="{C26C326D-7461-469C-BB87-B2130AEEDC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C44563-C090-4363-9662-C63047B00870}"/>
              </a:ext>
            </a:extLst>
          </p:cNvPr>
          <p:cNvSpPr>
            <a:spLocks noGrp="1"/>
          </p:cNvSpPr>
          <p:nvPr>
            <p:ph type="sldNum" sz="quarter" idx="12"/>
          </p:nvPr>
        </p:nvSpPr>
        <p:spPr/>
        <p:txBody>
          <a:bodyPr/>
          <a:lstStyle/>
          <a:p>
            <a:fld id="{EE09E4A6-35F7-46D5-B5CF-C5553A98E90B}" type="slidenum">
              <a:rPr lang="en-US" smtClean="0"/>
              <a:t>‹#›</a:t>
            </a:fld>
            <a:endParaRPr lang="en-US"/>
          </a:p>
        </p:txBody>
      </p:sp>
    </p:spTree>
    <p:extLst>
      <p:ext uri="{BB962C8B-B14F-4D97-AF65-F5344CB8AC3E}">
        <p14:creationId xmlns:p14="http://schemas.microsoft.com/office/powerpoint/2010/main" val="1250142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FB841D-D36C-4CF6-8EF2-AFB522FEF0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928810-219A-43F3-9AD7-21F5A37008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547DE-06F6-4513-A18C-752AF387A3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62F7B-B9F9-4BE3-B311-700604F7E931}" type="datetimeFigureOut">
              <a:rPr lang="en-US" smtClean="0"/>
              <a:t>4/22/2020</a:t>
            </a:fld>
            <a:endParaRPr lang="en-US"/>
          </a:p>
        </p:txBody>
      </p:sp>
      <p:sp>
        <p:nvSpPr>
          <p:cNvPr id="5" name="Footer Placeholder 4">
            <a:extLst>
              <a:ext uri="{FF2B5EF4-FFF2-40B4-BE49-F238E27FC236}">
                <a16:creationId xmlns:a16="http://schemas.microsoft.com/office/drawing/2014/main" id="{7D958F20-B04B-4D2E-B38B-3DFF630B2A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854AB3-3582-4AF8-8F5D-2782FBB338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9E4A6-35F7-46D5-B5CF-C5553A98E90B}" type="slidenum">
              <a:rPr lang="en-US" smtClean="0"/>
              <a:t>‹#›</a:t>
            </a:fld>
            <a:endParaRPr lang="en-US"/>
          </a:p>
        </p:txBody>
      </p:sp>
    </p:spTree>
    <p:extLst>
      <p:ext uri="{BB962C8B-B14F-4D97-AF65-F5344CB8AC3E}">
        <p14:creationId xmlns:p14="http://schemas.microsoft.com/office/powerpoint/2010/main" val="1079241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about:blank"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485D0-58AC-4168-B740-FF52C5F816DA}"/>
              </a:ext>
            </a:extLst>
          </p:cNvPr>
          <p:cNvSpPr>
            <a:spLocks noGrp="1"/>
          </p:cNvSpPr>
          <p:nvPr>
            <p:ph type="ctrTitle"/>
          </p:nvPr>
        </p:nvSpPr>
        <p:spPr/>
        <p:txBody>
          <a:bodyPr/>
          <a:lstStyle/>
          <a:p>
            <a:r>
              <a:rPr lang="en-US" dirty="0"/>
              <a:t>Organization of Autonomic Nervous System</a:t>
            </a:r>
          </a:p>
        </p:txBody>
      </p:sp>
      <p:sp>
        <p:nvSpPr>
          <p:cNvPr id="3" name="Subtitle 2">
            <a:extLst>
              <a:ext uri="{FF2B5EF4-FFF2-40B4-BE49-F238E27FC236}">
                <a16:creationId xmlns:a16="http://schemas.microsoft.com/office/drawing/2014/main" id="{B6845A96-BBF2-4C4C-B7F1-3E957E2A5CC6}"/>
              </a:ext>
            </a:extLst>
          </p:cNvPr>
          <p:cNvSpPr>
            <a:spLocks noGrp="1"/>
          </p:cNvSpPr>
          <p:nvPr>
            <p:ph type="subTitle" idx="1"/>
          </p:nvPr>
        </p:nvSpPr>
        <p:spPr>
          <a:xfrm>
            <a:off x="1524000" y="3602037"/>
            <a:ext cx="9144000" cy="1712085"/>
          </a:xfrm>
        </p:spPr>
        <p:txBody>
          <a:bodyPr>
            <a:normAutofit/>
          </a:bodyPr>
          <a:lstStyle/>
          <a:p>
            <a:r>
              <a:rPr lang="en-US" sz="2800" b="1" dirty="0"/>
              <a:t>Neurotransmitters in ANS, their synthesis, release and fate</a:t>
            </a:r>
          </a:p>
          <a:p>
            <a:r>
              <a:rPr lang="en-US" sz="2800" b="1" dirty="0"/>
              <a:t>By</a:t>
            </a:r>
          </a:p>
          <a:p>
            <a:r>
              <a:rPr lang="en-US" sz="2800" b="1" dirty="0"/>
              <a:t>Dr. Sairah Hafeez Kamran</a:t>
            </a:r>
          </a:p>
        </p:txBody>
      </p:sp>
    </p:spTree>
    <p:extLst>
      <p:ext uri="{BB962C8B-B14F-4D97-AF65-F5344CB8AC3E}">
        <p14:creationId xmlns:p14="http://schemas.microsoft.com/office/powerpoint/2010/main" val="2779660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9043B-6211-4B07-991A-823AE40F4DA3}"/>
              </a:ext>
            </a:extLst>
          </p:cNvPr>
          <p:cNvSpPr>
            <a:spLocks noGrp="1"/>
          </p:cNvSpPr>
          <p:nvPr>
            <p:ph type="title"/>
          </p:nvPr>
        </p:nvSpPr>
        <p:spPr/>
        <p:txBody>
          <a:bodyPr/>
          <a:lstStyle/>
          <a:p>
            <a:r>
              <a:rPr lang="en-US" dirty="0"/>
              <a:t>Transmitters of the autonomic nervous system</a:t>
            </a:r>
          </a:p>
        </p:txBody>
      </p:sp>
      <p:sp>
        <p:nvSpPr>
          <p:cNvPr id="3" name="Content Placeholder 2">
            <a:extLst>
              <a:ext uri="{FF2B5EF4-FFF2-40B4-BE49-F238E27FC236}">
                <a16:creationId xmlns:a16="http://schemas.microsoft.com/office/drawing/2014/main" id="{2035F923-F236-4C7E-9BA4-F9EAA27351BD}"/>
              </a:ext>
            </a:extLst>
          </p:cNvPr>
          <p:cNvSpPr>
            <a:spLocks noGrp="1"/>
          </p:cNvSpPr>
          <p:nvPr>
            <p:ph idx="1"/>
          </p:nvPr>
        </p:nvSpPr>
        <p:spPr/>
        <p:txBody>
          <a:bodyPr>
            <a:normAutofit/>
          </a:bodyPr>
          <a:lstStyle/>
          <a:p>
            <a:r>
              <a:rPr lang="en-US" dirty="0"/>
              <a:t>The principal transmitters are </a:t>
            </a:r>
            <a:r>
              <a:rPr lang="en-US" b="1" dirty="0"/>
              <a:t>Acetylcholine (</a:t>
            </a:r>
            <a:r>
              <a:rPr lang="en-US" b="1" dirty="0" err="1"/>
              <a:t>ACh</a:t>
            </a:r>
            <a:r>
              <a:rPr lang="en-US" b="1" dirty="0"/>
              <a:t>) </a:t>
            </a:r>
            <a:r>
              <a:rPr lang="en-US" dirty="0"/>
              <a:t>and </a:t>
            </a:r>
            <a:r>
              <a:rPr lang="en-US" b="1" dirty="0"/>
              <a:t>Noradrenaline</a:t>
            </a:r>
            <a:r>
              <a:rPr lang="en-US" dirty="0"/>
              <a:t>. </a:t>
            </a:r>
          </a:p>
          <a:p>
            <a:r>
              <a:rPr lang="en-US" b="1" u="sng" dirty="0"/>
              <a:t>Preganglionic neurons are cholinergic</a:t>
            </a:r>
            <a:r>
              <a:rPr lang="en-US" dirty="0"/>
              <a:t>, and ganglionic transmission occurs via nicotinic </a:t>
            </a:r>
            <a:r>
              <a:rPr lang="en-US" dirty="0" err="1"/>
              <a:t>ACh</a:t>
            </a:r>
            <a:r>
              <a:rPr lang="en-US" dirty="0"/>
              <a:t> receptors (although excitatory muscarinic </a:t>
            </a:r>
            <a:r>
              <a:rPr lang="en-US" dirty="0" err="1"/>
              <a:t>ACh</a:t>
            </a:r>
            <a:r>
              <a:rPr lang="en-US" dirty="0"/>
              <a:t> receptors are also present on postganglionic cells). </a:t>
            </a:r>
          </a:p>
          <a:p>
            <a:r>
              <a:rPr lang="en-US" b="1" dirty="0"/>
              <a:t>Postganglionic parasympathetic neurons are cholinergic</a:t>
            </a:r>
            <a:r>
              <a:rPr lang="en-US" dirty="0"/>
              <a:t>, acting on muscarinic receptors in target organs. </a:t>
            </a:r>
          </a:p>
          <a:p>
            <a:r>
              <a:rPr lang="en-US" b="1" dirty="0"/>
              <a:t>Postganglionic sympathetic neurons are mainly noradrenergic</a:t>
            </a:r>
            <a:r>
              <a:rPr lang="en-US" dirty="0"/>
              <a:t>, </a:t>
            </a:r>
            <a:r>
              <a:rPr lang="en-US" b="1" dirty="0"/>
              <a:t>although a few are cholinergic (e.g. sweat glands).</a:t>
            </a:r>
            <a:endParaRPr lang="en-US" dirty="0"/>
          </a:p>
        </p:txBody>
      </p:sp>
    </p:spTree>
    <p:extLst>
      <p:ext uri="{BB962C8B-B14F-4D97-AF65-F5344CB8AC3E}">
        <p14:creationId xmlns:p14="http://schemas.microsoft.com/office/powerpoint/2010/main" val="3642573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4C14-1467-4B3C-87FF-E67CD051AE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7F1680-2109-4E4A-8256-C27A2141DA0C}"/>
              </a:ext>
            </a:extLst>
          </p:cNvPr>
          <p:cNvSpPr>
            <a:spLocks noGrp="1"/>
          </p:cNvSpPr>
          <p:nvPr>
            <p:ph idx="1"/>
          </p:nvPr>
        </p:nvSpPr>
        <p:spPr/>
        <p:txBody>
          <a:bodyPr/>
          <a:lstStyle/>
          <a:p>
            <a:r>
              <a:rPr lang="en-US" dirty="0"/>
              <a:t>Transmitters other than Noradrenaline and Noncholinergic (NANC transmitters) are also abundant in the autonomic nervous system. </a:t>
            </a:r>
          </a:p>
          <a:p>
            <a:r>
              <a:rPr lang="en-US" dirty="0"/>
              <a:t>The main ones are </a:t>
            </a:r>
          </a:p>
          <a:p>
            <a:pPr lvl="1"/>
            <a:r>
              <a:rPr lang="en-US" dirty="0"/>
              <a:t>nitric oxide and </a:t>
            </a:r>
          </a:p>
          <a:p>
            <a:pPr lvl="1"/>
            <a:r>
              <a:rPr lang="en-US" dirty="0"/>
              <a:t>vasoactive intestinal peptide (parasympathetic), </a:t>
            </a:r>
          </a:p>
          <a:p>
            <a:pPr lvl="1"/>
            <a:r>
              <a:rPr lang="en-US" dirty="0"/>
              <a:t>ATP </a:t>
            </a:r>
          </a:p>
          <a:p>
            <a:pPr lvl="1"/>
            <a:r>
              <a:rPr lang="en-US" dirty="0"/>
              <a:t>neuropeptide Y (sympathetic). </a:t>
            </a:r>
          </a:p>
          <a:p>
            <a:pPr lvl="1"/>
            <a:r>
              <a:rPr lang="en-US" dirty="0"/>
              <a:t>Others, such as 5-hydroxytryptamine, GABA and dopamine, also play a role. </a:t>
            </a:r>
          </a:p>
          <a:p>
            <a:pPr marL="457200" lvl="1" indent="0">
              <a:buNone/>
            </a:pPr>
            <a:endParaRPr lang="en-US" b="1" dirty="0"/>
          </a:p>
          <a:p>
            <a:pPr marL="457200" lvl="1" indent="0">
              <a:buNone/>
            </a:pPr>
            <a:r>
              <a:rPr lang="en-US" b="1" dirty="0"/>
              <a:t>Co-transmission is a general phenomenon.</a:t>
            </a:r>
          </a:p>
        </p:txBody>
      </p:sp>
    </p:spTree>
    <p:extLst>
      <p:ext uri="{BB962C8B-B14F-4D97-AF65-F5344CB8AC3E}">
        <p14:creationId xmlns:p14="http://schemas.microsoft.com/office/powerpoint/2010/main" val="11951595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5140572-A2F3-4A66-B33C-4042294FB028}"/>
              </a:ext>
            </a:extLst>
          </p:cNvPr>
          <p:cNvPicPr>
            <a:picLocks noChangeAspect="1"/>
          </p:cNvPicPr>
          <p:nvPr/>
        </p:nvPicPr>
        <p:blipFill>
          <a:blip r:embed="rId2"/>
          <a:stretch>
            <a:fillRect/>
          </a:stretch>
        </p:blipFill>
        <p:spPr>
          <a:xfrm>
            <a:off x="450574" y="79770"/>
            <a:ext cx="11330609" cy="6722046"/>
          </a:xfrm>
          <a:prstGeom prst="rect">
            <a:avLst/>
          </a:prstGeom>
        </p:spPr>
      </p:pic>
    </p:spTree>
    <p:extLst>
      <p:ext uri="{BB962C8B-B14F-4D97-AF65-F5344CB8AC3E}">
        <p14:creationId xmlns:p14="http://schemas.microsoft.com/office/powerpoint/2010/main" val="3236638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7BF97CA-6696-41AF-8B90-73F27E0C168C}"/>
              </a:ext>
            </a:extLst>
          </p:cNvPr>
          <p:cNvPicPr>
            <a:picLocks noChangeAspect="1"/>
          </p:cNvPicPr>
          <p:nvPr/>
        </p:nvPicPr>
        <p:blipFill>
          <a:blip r:embed="rId2"/>
          <a:stretch>
            <a:fillRect/>
          </a:stretch>
        </p:blipFill>
        <p:spPr>
          <a:xfrm>
            <a:off x="2372139" y="548827"/>
            <a:ext cx="7341703" cy="5678347"/>
          </a:xfrm>
          <a:prstGeom prst="rect">
            <a:avLst/>
          </a:prstGeom>
        </p:spPr>
      </p:pic>
    </p:spTree>
    <p:extLst>
      <p:ext uri="{BB962C8B-B14F-4D97-AF65-F5344CB8AC3E}">
        <p14:creationId xmlns:p14="http://schemas.microsoft.com/office/powerpoint/2010/main" val="2463297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7FFC7-2981-4E6A-AC9D-E6935A935D95}"/>
              </a:ext>
            </a:extLst>
          </p:cNvPr>
          <p:cNvSpPr>
            <a:spLocks noGrp="1"/>
          </p:cNvSpPr>
          <p:nvPr>
            <p:ph type="title"/>
          </p:nvPr>
        </p:nvSpPr>
        <p:spPr/>
        <p:txBody>
          <a:bodyPr/>
          <a:lstStyle/>
          <a:p>
            <a:r>
              <a:rPr lang="en-US" b="1" dirty="0"/>
              <a:t>Functional organization of Autonomic activity</a:t>
            </a:r>
            <a:endParaRPr lang="en-US" dirty="0"/>
          </a:p>
        </p:txBody>
      </p:sp>
      <p:sp>
        <p:nvSpPr>
          <p:cNvPr id="3" name="Content Placeholder 2">
            <a:extLst>
              <a:ext uri="{FF2B5EF4-FFF2-40B4-BE49-F238E27FC236}">
                <a16:creationId xmlns:a16="http://schemas.microsoft.com/office/drawing/2014/main" id="{88245BED-5DE5-437B-930B-85A4961396D0}"/>
              </a:ext>
            </a:extLst>
          </p:cNvPr>
          <p:cNvSpPr>
            <a:spLocks noGrp="1"/>
          </p:cNvSpPr>
          <p:nvPr>
            <p:ph idx="1"/>
          </p:nvPr>
        </p:nvSpPr>
        <p:spPr/>
        <p:txBody>
          <a:bodyPr/>
          <a:lstStyle/>
          <a:p>
            <a:r>
              <a:rPr lang="en-US" dirty="0"/>
              <a:t>At the highest level—midbrain and medulla—the two divisions of the ANS and the endocrine system are integrated with each other, with sensory input, and with information from higher CNS centers, including the cerebral cortex. These interactions are such that early investigators called </a:t>
            </a:r>
          </a:p>
          <a:p>
            <a:r>
              <a:rPr lang="en-US" dirty="0"/>
              <a:t>The parasympathetic system a </a:t>
            </a:r>
            <a:r>
              <a:rPr lang="en-US" b="1" dirty="0" err="1"/>
              <a:t>trophotropic</a:t>
            </a:r>
            <a:r>
              <a:rPr lang="en-US" b="1" dirty="0"/>
              <a:t> </a:t>
            </a:r>
            <a:r>
              <a:rPr lang="en-US" dirty="0"/>
              <a:t>one (</a:t>
            </a:r>
            <a:r>
              <a:rPr lang="en-US" dirty="0" err="1"/>
              <a:t>ie</a:t>
            </a:r>
            <a:r>
              <a:rPr lang="en-US" dirty="0"/>
              <a:t>, leading to growth) used to “rest and digest” </a:t>
            </a:r>
          </a:p>
          <a:p>
            <a:r>
              <a:rPr lang="en-US" dirty="0"/>
              <a:t>The sympathetic system an </a:t>
            </a:r>
            <a:r>
              <a:rPr lang="en-US" b="1" dirty="0" err="1"/>
              <a:t>ergotropic</a:t>
            </a:r>
            <a:r>
              <a:rPr lang="en-US" b="1" dirty="0"/>
              <a:t> </a:t>
            </a:r>
            <a:r>
              <a:rPr lang="en-US" dirty="0"/>
              <a:t>one (</a:t>
            </a:r>
            <a:r>
              <a:rPr lang="en-US" dirty="0" err="1"/>
              <a:t>ie</a:t>
            </a:r>
            <a:r>
              <a:rPr lang="en-US" dirty="0"/>
              <a:t>, leading to energy expenditure), which is activated for “fight or flight.”</a:t>
            </a:r>
          </a:p>
        </p:txBody>
      </p:sp>
    </p:spTree>
    <p:extLst>
      <p:ext uri="{BB962C8B-B14F-4D97-AF65-F5344CB8AC3E}">
        <p14:creationId xmlns:p14="http://schemas.microsoft.com/office/powerpoint/2010/main" val="1274160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F5728-9B54-4D53-8174-450B998F15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E5B111-59DD-42F6-95BF-6977ED7C8F38}"/>
              </a:ext>
            </a:extLst>
          </p:cNvPr>
          <p:cNvSpPr>
            <a:spLocks noGrp="1"/>
          </p:cNvSpPr>
          <p:nvPr>
            <p:ph idx="1"/>
          </p:nvPr>
        </p:nvSpPr>
        <p:spPr/>
        <p:txBody>
          <a:bodyPr>
            <a:normAutofit/>
          </a:bodyPr>
          <a:lstStyle/>
          <a:p>
            <a:r>
              <a:rPr lang="en-US" dirty="0"/>
              <a:t>At level of interactions in the brain stem, medulla, and spinal cord, there are important cooperative interactions between the parasympathetic and sympathetic systems. </a:t>
            </a:r>
          </a:p>
          <a:p>
            <a:r>
              <a:rPr lang="en-US" dirty="0"/>
              <a:t>For some organs, sensory fibers associated with the parasympathetic system exert reflex control over motor outflow in the sympathetic system. Thus, the sensory carotid sinus baroreceptor fibers in the glossopharyngeal nerve have a major influence on sympathetic outflow from the vasomotor center.</a:t>
            </a:r>
          </a:p>
        </p:txBody>
      </p:sp>
    </p:spTree>
    <p:extLst>
      <p:ext uri="{BB962C8B-B14F-4D97-AF65-F5344CB8AC3E}">
        <p14:creationId xmlns:p14="http://schemas.microsoft.com/office/powerpoint/2010/main" val="2831664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289C0-195F-4B6D-9A99-35A26073CA7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4F296E-9A2B-457E-A5E5-C4E4C07207E3}"/>
              </a:ext>
            </a:extLst>
          </p:cNvPr>
          <p:cNvSpPr>
            <a:spLocks noGrp="1"/>
          </p:cNvSpPr>
          <p:nvPr>
            <p:ph idx="1"/>
          </p:nvPr>
        </p:nvSpPr>
        <p:spPr/>
        <p:txBody>
          <a:bodyPr>
            <a:normAutofit fontScale="92500" lnSpcReduction="10000"/>
          </a:bodyPr>
          <a:lstStyle/>
          <a:p>
            <a:pPr marL="0" indent="0">
              <a:buNone/>
            </a:pPr>
            <a:r>
              <a:rPr lang="en-US" b="1" dirty="0"/>
              <a:t>Presynaptic Regulation</a:t>
            </a:r>
          </a:p>
          <a:p>
            <a:r>
              <a:rPr lang="en-US" dirty="0"/>
              <a:t>Presynaptic receptors that respond to the primary transmitter substance released by the nerve ending are called </a:t>
            </a:r>
            <a:r>
              <a:rPr lang="en-US" b="1" dirty="0" err="1"/>
              <a:t>autoreceptors</a:t>
            </a:r>
            <a:r>
              <a:rPr lang="en-US" b="1" dirty="0"/>
              <a:t>. </a:t>
            </a:r>
          </a:p>
          <a:p>
            <a:r>
              <a:rPr lang="en-US" dirty="0" err="1"/>
              <a:t>Autoreceptors</a:t>
            </a:r>
            <a:r>
              <a:rPr lang="en-US" dirty="0"/>
              <a:t> are usually inhibitory, but in addition to the excitatory β receptors on noradrenergic fibers, many cholinergic fibers, especially somatic motor fibers, have excitatory nicotinic </a:t>
            </a:r>
            <a:r>
              <a:rPr lang="en-US" dirty="0" err="1"/>
              <a:t>autoreceptors</a:t>
            </a:r>
            <a:endParaRPr lang="en-US" dirty="0"/>
          </a:p>
          <a:p>
            <a:r>
              <a:rPr lang="en-US" dirty="0"/>
              <a:t>Control of transmitter release is not limited to modulation by the transmitter itself. Nerve terminals also carry regulatory receptors that respond to many other substances. Such </a:t>
            </a:r>
            <a:r>
              <a:rPr lang="en-US" b="1" dirty="0"/>
              <a:t>heteroreceptors, </a:t>
            </a:r>
            <a:r>
              <a:rPr lang="en-US" dirty="0"/>
              <a:t>may be activated by substances released from other nerve terminals that synapse with the nerve ending.</a:t>
            </a:r>
          </a:p>
        </p:txBody>
      </p:sp>
    </p:spTree>
    <p:extLst>
      <p:ext uri="{BB962C8B-B14F-4D97-AF65-F5344CB8AC3E}">
        <p14:creationId xmlns:p14="http://schemas.microsoft.com/office/powerpoint/2010/main" val="961233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5BAE7-8FC1-4677-BDD7-C50DF78409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C86DAF-0DCD-4927-9A5A-D1C03D6A7E0D}"/>
              </a:ext>
            </a:extLst>
          </p:cNvPr>
          <p:cNvSpPr>
            <a:spLocks noGrp="1"/>
          </p:cNvSpPr>
          <p:nvPr>
            <p:ph idx="1"/>
          </p:nvPr>
        </p:nvSpPr>
        <p:spPr/>
        <p:txBody>
          <a:bodyPr>
            <a:normAutofit fontScale="92500" lnSpcReduction="10000"/>
          </a:bodyPr>
          <a:lstStyle/>
          <a:p>
            <a:pPr marL="0" indent="0">
              <a:buNone/>
            </a:pPr>
            <a:r>
              <a:rPr lang="en-US" b="1" dirty="0"/>
              <a:t>Post synaptic Regulation</a:t>
            </a:r>
          </a:p>
          <a:p>
            <a:pPr marL="0" indent="0">
              <a:buNone/>
            </a:pPr>
            <a:r>
              <a:rPr lang="en-US" dirty="0"/>
              <a:t>Postsynaptic regulation can be considered from two perspectives</a:t>
            </a:r>
          </a:p>
          <a:p>
            <a:r>
              <a:rPr lang="en-US" dirty="0"/>
              <a:t>The first mechanism involves up-regulation and down-regulation of the receptors. An extreme form of up-regulation occurs after denervation of some tissues, resulting in </a:t>
            </a:r>
            <a:r>
              <a:rPr lang="en-US" b="1" dirty="0"/>
              <a:t>denervation </a:t>
            </a:r>
            <a:r>
              <a:rPr lang="en-US" b="1" dirty="0" err="1"/>
              <a:t>supersensitivity</a:t>
            </a:r>
            <a:r>
              <a:rPr lang="en-US" b="1" dirty="0"/>
              <a:t> </a:t>
            </a:r>
            <a:r>
              <a:rPr lang="en-US" dirty="0"/>
              <a:t>of the tissue to activators of that receptor type.</a:t>
            </a:r>
          </a:p>
          <a:p>
            <a:r>
              <a:rPr lang="en-US" dirty="0"/>
              <a:t>In skeletal muscle, for example, nicotinic receptors are normally restricted to the end plate regions underlying somatic motor nerve terminals. Surgical or traumatic denervation results in marked proliferation of nicotinic </a:t>
            </a:r>
            <a:r>
              <a:rPr lang="en-US" dirty="0" err="1"/>
              <a:t>cholinoceptors</a:t>
            </a:r>
            <a:r>
              <a:rPr lang="en-US" dirty="0"/>
              <a:t> over all parts of the fiber, including areas not previously associated with any motor nerve junctions.</a:t>
            </a:r>
            <a:endParaRPr lang="en-US" b="1" dirty="0"/>
          </a:p>
        </p:txBody>
      </p:sp>
    </p:spTree>
    <p:extLst>
      <p:ext uri="{BB962C8B-B14F-4D97-AF65-F5344CB8AC3E}">
        <p14:creationId xmlns:p14="http://schemas.microsoft.com/office/powerpoint/2010/main" val="1812023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2B04E-8295-4EAB-93F7-E3619A8239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C8EC2D-5FF1-4425-A30E-6F1E2D02D65B}"/>
              </a:ext>
            </a:extLst>
          </p:cNvPr>
          <p:cNvSpPr>
            <a:spLocks noGrp="1"/>
          </p:cNvSpPr>
          <p:nvPr>
            <p:ph idx="1"/>
          </p:nvPr>
        </p:nvSpPr>
        <p:spPr/>
        <p:txBody>
          <a:bodyPr>
            <a:normAutofit fontScale="92500" lnSpcReduction="10000"/>
          </a:bodyPr>
          <a:lstStyle/>
          <a:p>
            <a:r>
              <a:rPr lang="en-US" dirty="0"/>
              <a:t>The second mechanism involves modulation of the primary transmitter-receptor event by events evoked by the same or other transmitters acting on different postsynaptic receptors. Ganglionic transmission is a good example of this phenomenon</a:t>
            </a:r>
          </a:p>
          <a:p>
            <a:r>
              <a:rPr lang="en-US" dirty="0"/>
              <a:t>The postganglionic cells are activated (depolarized) as a result of binding of an appropriate ligand to a neuronal nicotinic (N</a:t>
            </a:r>
            <a:r>
              <a:rPr lang="en-US" sz="1700" dirty="0"/>
              <a:t>N</a:t>
            </a:r>
            <a:r>
              <a:rPr lang="en-US" dirty="0"/>
              <a:t>) acetylcholine receptor. </a:t>
            </a:r>
          </a:p>
          <a:p>
            <a:r>
              <a:rPr lang="en-US" dirty="0"/>
              <a:t>The resulting fast </a:t>
            </a:r>
            <a:r>
              <a:rPr lang="en-US" b="1" dirty="0"/>
              <a:t>excitatory postsynaptic potential (EPSP) </a:t>
            </a:r>
            <a:r>
              <a:rPr lang="en-US" dirty="0"/>
              <a:t>evokes a propagated action potential if threshold is reached. </a:t>
            </a:r>
          </a:p>
          <a:p>
            <a:r>
              <a:rPr lang="en-US" dirty="0"/>
              <a:t>This event is often followed by a small and slowly developing but longer-lasting hyperpolarizing afterpotential—a </a:t>
            </a:r>
            <a:r>
              <a:rPr lang="en-US" b="1" dirty="0"/>
              <a:t>inhibitory postsynaptic potential (IPSP). </a:t>
            </a:r>
            <a:endParaRPr lang="en-US" dirty="0"/>
          </a:p>
        </p:txBody>
      </p:sp>
    </p:spTree>
    <p:extLst>
      <p:ext uri="{BB962C8B-B14F-4D97-AF65-F5344CB8AC3E}">
        <p14:creationId xmlns:p14="http://schemas.microsoft.com/office/powerpoint/2010/main" val="1306877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BDCED-BFB3-4CF0-90B0-605174DCDE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0B79E76-2345-462A-9560-28A21706B00C}"/>
              </a:ext>
            </a:extLst>
          </p:cNvPr>
          <p:cNvSpPr>
            <a:spLocks noGrp="1"/>
          </p:cNvSpPr>
          <p:nvPr>
            <p:ph idx="1"/>
          </p:nvPr>
        </p:nvSpPr>
        <p:spPr/>
        <p:txBody>
          <a:bodyPr/>
          <a:lstStyle/>
          <a:p>
            <a:r>
              <a:rPr lang="en-US" dirty="0"/>
              <a:t>This hyperpolarization involves opening of potassium channels by M</a:t>
            </a:r>
            <a:r>
              <a:rPr lang="en-US" sz="2000" dirty="0"/>
              <a:t>2</a:t>
            </a:r>
            <a:r>
              <a:rPr lang="en-US" dirty="0"/>
              <a:t> </a:t>
            </a:r>
            <a:r>
              <a:rPr lang="en-US" dirty="0" err="1"/>
              <a:t>cholinoceptors</a:t>
            </a:r>
            <a:r>
              <a:rPr lang="en-US" dirty="0"/>
              <a:t>. </a:t>
            </a:r>
          </a:p>
          <a:p>
            <a:r>
              <a:rPr lang="en-US" dirty="0"/>
              <a:t>The IPSP is followed by a small, slow excitatory postsynaptic potential caused by closure of potassium channels linked to M</a:t>
            </a:r>
            <a:r>
              <a:rPr lang="en-US" sz="2000" dirty="0"/>
              <a:t>1</a:t>
            </a:r>
            <a:r>
              <a:rPr lang="en-US" dirty="0"/>
              <a:t> </a:t>
            </a:r>
            <a:r>
              <a:rPr lang="en-US" dirty="0" err="1"/>
              <a:t>cholinoceptors</a:t>
            </a:r>
            <a:r>
              <a:rPr lang="en-US" dirty="0"/>
              <a:t>. </a:t>
            </a:r>
          </a:p>
          <a:p>
            <a:r>
              <a:rPr lang="en-US" dirty="0"/>
              <a:t>Finally, a late, very slow EPSP may be evoked by peptides released from other fibers. </a:t>
            </a:r>
          </a:p>
          <a:p>
            <a:r>
              <a:rPr lang="en-US" dirty="0"/>
              <a:t>These slow potentials serve to modulate the responsiveness of the postsynaptic cell to subsequent primary excitatory presynaptic nerve activity</a:t>
            </a:r>
          </a:p>
        </p:txBody>
      </p:sp>
    </p:spTree>
    <p:extLst>
      <p:ext uri="{BB962C8B-B14F-4D97-AF65-F5344CB8AC3E}">
        <p14:creationId xmlns:p14="http://schemas.microsoft.com/office/powerpoint/2010/main" val="2628106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BF212-5E52-4EED-9084-E2B760FA6AA1}"/>
              </a:ext>
            </a:extLst>
          </p:cNvPr>
          <p:cNvSpPr>
            <a:spLocks noGrp="1"/>
          </p:cNvSpPr>
          <p:nvPr>
            <p:ph type="title"/>
          </p:nvPr>
        </p:nvSpPr>
        <p:spPr>
          <a:xfrm>
            <a:off x="446314" y="2103437"/>
            <a:ext cx="10515600" cy="1325563"/>
          </a:xfrm>
        </p:spPr>
        <p:txBody>
          <a:bodyPr/>
          <a:lstStyle/>
          <a:p>
            <a:pPr algn="ctr"/>
            <a:r>
              <a:rPr lang="en-US" dirty="0"/>
              <a:t>HISTORY</a:t>
            </a:r>
          </a:p>
        </p:txBody>
      </p:sp>
    </p:spTree>
    <p:extLst>
      <p:ext uri="{BB962C8B-B14F-4D97-AF65-F5344CB8AC3E}">
        <p14:creationId xmlns:p14="http://schemas.microsoft.com/office/powerpoint/2010/main" val="1903254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3FB0-98E8-40F4-84E7-A6F598CED147}"/>
              </a:ext>
            </a:extLst>
          </p:cNvPr>
          <p:cNvSpPr>
            <a:spLocks noGrp="1"/>
          </p:cNvSpPr>
          <p:nvPr>
            <p:ph type="title"/>
          </p:nvPr>
        </p:nvSpPr>
        <p:spPr/>
        <p:txBody>
          <a:bodyPr/>
          <a:lstStyle/>
          <a:p>
            <a:r>
              <a:rPr lang="en-US" b="1" dirty="0"/>
              <a:t>Neurotransmitter Chemistry</a:t>
            </a:r>
            <a:endParaRPr lang="en-US" dirty="0"/>
          </a:p>
        </p:txBody>
      </p:sp>
      <p:sp>
        <p:nvSpPr>
          <p:cNvPr id="3" name="Content Placeholder 2">
            <a:extLst>
              <a:ext uri="{FF2B5EF4-FFF2-40B4-BE49-F238E27FC236}">
                <a16:creationId xmlns:a16="http://schemas.microsoft.com/office/drawing/2014/main" id="{9BB867DC-32B8-4D42-B198-05667BCFF8EE}"/>
              </a:ext>
            </a:extLst>
          </p:cNvPr>
          <p:cNvSpPr>
            <a:spLocks noGrp="1"/>
          </p:cNvSpPr>
          <p:nvPr>
            <p:ph idx="1"/>
          </p:nvPr>
        </p:nvSpPr>
        <p:spPr/>
        <p:txBody>
          <a:bodyPr>
            <a:normAutofit fontScale="92500" lnSpcReduction="20000"/>
          </a:bodyPr>
          <a:lstStyle/>
          <a:p>
            <a:r>
              <a:rPr lang="en-US" b="1" dirty="0"/>
              <a:t>Cholinergic Transmission</a:t>
            </a:r>
          </a:p>
          <a:p>
            <a:pPr marL="514350" indent="-514350">
              <a:buFont typeface="+mj-lt"/>
              <a:buAutoNum type="arabicPeriod"/>
            </a:pPr>
            <a:r>
              <a:rPr lang="en-US" dirty="0"/>
              <a:t>Acetylcholine (</a:t>
            </a:r>
            <a:r>
              <a:rPr lang="en-US" dirty="0" err="1"/>
              <a:t>ACh</a:t>
            </a:r>
            <a:r>
              <a:rPr lang="en-US" dirty="0"/>
              <a:t>) is synthesized in the cytoplasm from acetyl-CoA and choline through the catalytic action of the enzyme </a:t>
            </a:r>
            <a:r>
              <a:rPr lang="en-US" b="1" dirty="0"/>
              <a:t>choline acetyltransferase (</a:t>
            </a:r>
            <a:r>
              <a:rPr lang="en-US" b="1" dirty="0" err="1"/>
              <a:t>ChAT</a:t>
            </a:r>
            <a:r>
              <a:rPr lang="en-US" b="1" dirty="0"/>
              <a:t>). </a:t>
            </a:r>
          </a:p>
          <a:p>
            <a:pPr marL="514350" indent="-514350">
              <a:buFont typeface="+mj-lt"/>
              <a:buAutoNum type="arabicPeriod"/>
            </a:pPr>
            <a:r>
              <a:rPr lang="en-US" dirty="0"/>
              <a:t>Acetyl-CoA is synthesized in mitochondria, which are present in large numbers in the nerve ending. </a:t>
            </a:r>
          </a:p>
          <a:p>
            <a:pPr marL="514350" indent="-514350">
              <a:buFont typeface="+mj-lt"/>
              <a:buAutoNum type="arabicPeriod"/>
            </a:pPr>
            <a:r>
              <a:rPr lang="en-US" dirty="0"/>
              <a:t>Choline is transported from the extracellular fluid into the neuron terminal by a sodium-dependent membrane </a:t>
            </a:r>
            <a:r>
              <a:rPr lang="en-US" b="1" dirty="0"/>
              <a:t>choline transporter CHT1</a:t>
            </a:r>
          </a:p>
          <a:p>
            <a:pPr marL="514350" indent="-514350">
              <a:buFont typeface="+mj-lt"/>
              <a:buAutoNum type="arabicPeriod"/>
            </a:pPr>
            <a:r>
              <a:rPr lang="en-US" dirty="0"/>
              <a:t>Once synthesized, acetylcholine is transported from the cytoplasm into the vesicles by a </a:t>
            </a:r>
            <a:r>
              <a:rPr lang="en-US" b="1" dirty="0"/>
              <a:t>vesicle-associated transporter (VAT) </a:t>
            </a:r>
            <a:r>
              <a:rPr lang="en-US" dirty="0"/>
              <a:t>that is driven by proton efflux</a:t>
            </a:r>
          </a:p>
          <a:p>
            <a:pPr marL="514350" indent="-514350">
              <a:buFont typeface="+mj-lt"/>
              <a:buAutoNum type="arabicPeriod"/>
            </a:pPr>
            <a:r>
              <a:rPr lang="en-US" dirty="0"/>
              <a:t>Storage of acetylcholine is accomplished by the packaging of “quanta” of acetylcholine molecules</a:t>
            </a:r>
          </a:p>
        </p:txBody>
      </p:sp>
    </p:spTree>
    <p:extLst>
      <p:ext uri="{BB962C8B-B14F-4D97-AF65-F5344CB8AC3E}">
        <p14:creationId xmlns:p14="http://schemas.microsoft.com/office/powerpoint/2010/main" val="2079949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D6D05-7449-4C3B-832B-EB36590F406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345988-C950-4110-A055-52C55E92E824}"/>
              </a:ext>
            </a:extLst>
          </p:cNvPr>
          <p:cNvSpPr>
            <a:spLocks noGrp="1"/>
          </p:cNvSpPr>
          <p:nvPr>
            <p:ph idx="1"/>
          </p:nvPr>
        </p:nvSpPr>
        <p:spPr/>
        <p:txBody>
          <a:bodyPr>
            <a:normAutofit fontScale="92500" lnSpcReduction="20000"/>
          </a:bodyPr>
          <a:lstStyle/>
          <a:p>
            <a:pPr marL="514350" indent="-514350">
              <a:buFont typeface="+mj-lt"/>
              <a:buAutoNum type="arabicPeriod" startAt="6"/>
            </a:pPr>
            <a:r>
              <a:rPr lang="en-US" dirty="0"/>
              <a:t>Vesicles are concentrated on the inner surface of the nerve terminal facing the synapse through the interaction of so-called SNARE proteins on the vesicle and on the inside of the terminal cell membrane</a:t>
            </a:r>
          </a:p>
          <a:p>
            <a:pPr marL="514350" indent="-514350">
              <a:buFont typeface="+mj-lt"/>
              <a:buAutoNum type="arabicPeriod" startAt="6"/>
            </a:pPr>
            <a:r>
              <a:rPr lang="en-US" dirty="0"/>
              <a:t>Physiologic release of transmitter from the vesicles is dependent on extracellular calcium and occurs when an action potential reaches the terminal and triggers sufficient influx of calcium </a:t>
            </a:r>
            <a:r>
              <a:rPr lang="pt-BR" dirty="0"/>
              <a:t>ions via N-type calcium channels.</a:t>
            </a:r>
          </a:p>
          <a:p>
            <a:pPr marL="514350" indent="-514350">
              <a:buFont typeface="+mj-lt"/>
              <a:buAutoNum type="arabicPeriod" startAt="6"/>
            </a:pPr>
            <a:r>
              <a:rPr lang="en-US" dirty="0"/>
              <a:t>Calcium interacts with the vesicle-associated membrane proteins on the vesicle membrane and triggers fusion of the vesicle membrane with the terminal membrane and opening of a pore into the synapse</a:t>
            </a:r>
          </a:p>
          <a:p>
            <a:pPr marL="514350" indent="-514350">
              <a:buFont typeface="+mj-lt"/>
              <a:buAutoNum type="arabicPeriod" startAt="6"/>
            </a:pPr>
            <a:r>
              <a:rPr lang="en-US" dirty="0"/>
              <a:t>The opening of the pore and inrush of cations results in release of the acetylcholine from the proteoglycan and exocytotic expulsion into the synaptic cleft.</a:t>
            </a:r>
          </a:p>
        </p:txBody>
      </p:sp>
    </p:spTree>
    <p:extLst>
      <p:ext uri="{BB962C8B-B14F-4D97-AF65-F5344CB8AC3E}">
        <p14:creationId xmlns:p14="http://schemas.microsoft.com/office/powerpoint/2010/main" val="1864596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EBBF544-D477-4067-8FFB-08FC4D1A9BFD}"/>
              </a:ext>
            </a:extLst>
          </p:cNvPr>
          <p:cNvPicPr>
            <a:picLocks noChangeAspect="1"/>
          </p:cNvPicPr>
          <p:nvPr/>
        </p:nvPicPr>
        <p:blipFill>
          <a:blip r:embed="rId2"/>
          <a:stretch>
            <a:fillRect/>
          </a:stretch>
        </p:blipFill>
        <p:spPr>
          <a:xfrm>
            <a:off x="754744" y="87530"/>
            <a:ext cx="10566400" cy="6624728"/>
          </a:xfrm>
          <a:prstGeom prst="rect">
            <a:avLst/>
          </a:prstGeom>
        </p:spPr>
      </p:pic>
    </p:spTree>
    <p:extLst>
      <p:ext uri="{BB962C8B-B14F-4D97-AF65-F5344CB8AC3E}">
        <p14:creationId xmlns:p14="http://schemas.microsoft.com/office/powerpoint/2010/main" val="1081246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3782F-6D54-43C7-BEE3-30736C0BDC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548BAB8-3ECA-45A6-8077-7C28063786B3}"/>
              </a:ext>
            </a:extLst>
          </p:cNvPr>
          <p:cNvSpPr>
            <a:spLocks noGrp="1"/>
          </p:cNvSpPr>
          <p:nvPr>
            <p:ph idx="1"/>
          </p:nvPr>
        </p:nvSpPr>
        <p:spPr/>
        <p:txBody>
          <a:bodyPr>
            <a:normAutofit/>
          </a:bodyPr>
          <a:lstStyle/>
          <a:p>
            <a:pPr marL="0" indent="0">
              <a:buNone/>
            </a:pPr>
            <a:r>
              <a:rPr lang="en-US" b="1" u="sng" dirty="0"/>
              <a:t>Acetylcholinesterase (</a:t>
            </a:r>
            <a:r>
              <a:rPr lang="en-US" b="1" u="sng" dirty="0" err="1"/>
              <a:t>AChE</a:t>
            </a:r>
            <a:r>
              <a:rPr lang="en-US" b="1" u="sng" dirty="0"/>
              <a:t>)</a:t>
            </a:r>
          </a:p>
          <a:p>
            <a:r>
              <a:rPr lang="en-US" dirty="0" err="1"/>
              <a:t>AChE</a:t>
            </a:r>
            <a:r>
              <a:rPr lang="en-US" dirty="0"/>
              <a:t> is found in cholinergic neurons and is highly concentrated at the postsynaptic end plate of the NMJ. </a:t>
            </a:r>
            <a:r>
              <a:rPr lang="en-US" dirty="0" err="1"/>
              <a:t>BuChE</a:t>
            </a:r>
            <a:r>
              <a:rPr lang="en-US" dirty="0"/>
              <a:t> (</a:t>
            </a:r>
            <a:r>
              <a:rPr lang="en-US" dirty="0" err="1"/>
              <a:t>butyrylcholinesterase</a:t>
            </a:r>
            <a:r>
              <a:rPr lang="en-US" dirty="0"/>
              <a:t>, also called pseudocholinesterase) is virtually absent in neuronal elements of the central and peripheral nervous systems. </a:t>
            </a:r>
            <a:r>
              <a:rPr lang="en-US" dirty="0" err="1"/>
              <a:t>BuChE</a:t>
            </a:r>
            <a:r>
              <a:rPr lang="en-US" dirty="0"/>
              <a:t> is synthesized primarily in the liver and is found in liver and plasma; its likely physiological function is the hydrolysis of ingested esters from plant source</a:t>
            </a:r>
          </a:p>
        </p:txBody>
      </p:sp>
    </p:spTree>
    <p:extLst>
      <p:ext uri="{BB962C8B-B14F-4D97-AF65-F5344CB8AC3E}">
        <p14:creationId xmlns:p14="http://schemas.microsoft.com/office/powerpoint/2010/main" val="2497574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17366-3B9B-4EA0-81EF-18A12BBFDA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80CF7C-C0B4-47F7-B310-88D9F0A9FEC9}"/>
              </a:ext>
            </a:extLst>
          </p:cNvPr>
          <p:cNvSpPr>
            <a:spLocks noGrp="1"/>
          </p:cNvSpPr>
          <p:nvPr>
            <p:ph idx="1"/>
          </p:nvPr>
        </p:nvSpPr>
        <p:spPr/>
        <p:txBody>
          <a:bodyPr>
            <a:normAutofit/>
          </a:bodyPr>
          <a:lstStyle/>
          <a:p>
            <a:r>
              <a:rPr lang="en-US" dirty="0"/>
              <a:t>At the neuromuscular junction in skeletal muscle, immediate hydrolysis of </a:t>
            </a:r>
            <a:r>
              <a:rPr lang="en-US" dirty="0" err="1"/>
              <a:t>ACh</a:t>
            </a:r>
            <a:r>
              <a:rPr lang="en-US" dirty="0"/>
              <a:t> by </a:t>
            </a:r>
            <a:r>
              <a:rPr lang="en-US" dirty="0" err="1"/>
              <a:t>AChE</a:t>
            </a:r>
            <a:r>
              <a:rPr lang="en-US" dirty="0"/>
              <a:t> reduces lateral diffusion of the transmitter and activation of adjacent receptors. </a:t>
            </a:r>
          </a:p>
          <a:p>
            <a:r>
              <a:rPr lang="en-US" dirty="0"/>
              <a:t>Rapid release of </a:t>
            </a:r>
            <a:r>
              <a:rPr lang="en-US" dirty="0" err="1"/>
              <a:t>ACh</a:t>
            </a:r>
            <a:r>
              <a:rPr lang="en-US" dirty="0"/>
              <a:t> onto the </a:t>
            </a:r>
            <a:r>
              <a:rPr lang="en-US" dirty="0" err="1"/>
              <a:t>nAChRs</a:t>
            </a:r>
            <a:r>
              <a:rPr lang="en-US" dirty="0"/>
              <a:t> of the motor end plate, followed by rapid hydrolysis of the neurotransmitter, limits receptor activation and facilitates rapid control of responses. </a:t>
            </a:r>
          </a:p>
          <a:p>
            <a:r>
              <a:rPr lang="en-US" dirty="0"/>
              <a:t>The time required for hydrolysis of </a:t>
            </a:r>
            <a:r>
              <a:rPr lang="en-US" dirty="0" err="1"/>
              <a:t>ACh</a:t>
            </a:r>
            <a:r>
              <a:rPr lang="en-US" dirty="0"/>
              <a:t> at the NMJ is less than a millisecond.</a:t>
            </a:r>
          </a:p>
          <a:p>
            <a:r>
              <a:rPr lang="en-US" dirty="0" err="1"/>
              <a:t>AChE</a:t>
            </a:r>
            <a:r>
              <a:rPr lang="en-US" dirty="0"/>
              <a:t> also terminate impulse transmission at cholinergic synapses by causing hydrolysis of acetylcholine.</a:t>
            </a:r>
          </a:p>
        </p:txBody>
      </p:sp>
    </p:spTree>
    <p:extLst>
      <p:ext uri="{BB962C8B-B14F-4D97-AF65-F5344CB8AC3E}">
        <p14:creationId xmlns:p14="http://schemas.microsoft.com/office/powerpoint/2010/main" val="3861151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8BF4D-A2A0-463E-B289-3188F4A150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7846C69-DFA1-4BBA-B917-83B5B84949C2}"/>
              </a:ext>
            </a:extLst>
          </p:cNvPr>
          <p:cNvSpPr>
            <a:spLocks noGrp="1"/>
          </p:cNvSpPr>
          <p:nvPr>
            <p:ph idx="1"/>
          </p:nvPr>
        </p:nvSpPr>
        <p:spPr/>
        <p:txBody>
          <a:bodyPr>
            <a:normAutofit/>
          </a:bodyPr>
          <a:lstStyle/>
          <a:p>
            <a:pPr marL="0" indent="0">
              <a:buNone/>
            </a:pPr>
            <a:r>
              <a:rPr lang="en-US" b="1" u="sng" dirty="0"/>
              <a:t>Adrenergic Transmission</a:t>
            </a:r>
          </a:p>
          <a:p>
            <a:r>
              <a:rPr lang="en-US" b="1" dirty="0"/>
              <a:t>Synthesis</a:t>
            </a:r>
            <a:r>
              <a:rPr lang="en-US" dirty="0"/>
              <a:t>: Adrenergic neurons transport the precursor amino acid tyrosine into the nerve ending, convert it to dopa, and then synthesize a catecholamine transmitter (dopamine, norepinephrine, or epinephrine and store it in membrane-bound vesicles. In most sympathetic postganglionic neurons, norepinephrine is the final product. In the adrenal medulla and certain areas of the brain, some norepinephrine is further converted to epinephrine.</a:t>
            </a:r>
          </a:p>
          <a:p>
            <a:r>
              <a:rPr lang="en-US" dirty="0"/>
              <a:t>In dopaminergic neurons, synthesis terminates with dopamine.</a:t>
            </a:r>
          </a:p>
        </p:txBody>
      </p:sp>
    </p:spTree>
    <p:extLst>
      <p:ext uri="{BB962C8B-B14F-4D97-AF65-F5344CB8AC3E}">
        <p14:creationId xmlns:p14="http://schemas.microsoft.com/office/powerpoint/2010/main" val="13703688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F6AF875-928F-4BD6-AE7F-74C8EA54E342}"/>
              </a:ext>
            </a:extLst>
          </p:cNvPr>
          <p:cNvPicPr>
            <a:picLocks noChangeAspect="1"/>
          </p:cNvPicPr>
          <p:nvPr/>
        </p:nvPicPr>
        <p:blipFill>
          <a:blip r:embed="rId2"/>
          <a:stretch>
            <a:fillRect/>
          </a:stretch>
        </p:blipFill>
        <p:spPr>
          <a:xfrm>
            <a:off x="1090386" y="0"/>
            <a:ext cx="3746500" cy="6891727"/>
          </a:xfrm>
          <a:prstGeom prst="rect">
            <a:avLst/>
          </a:prstGeom>
        </p:spPr>
      </p:pic>
      <p:sp>
        <p:nvSpPr>
          <p:cNvPr id="3" name="TextBox 2">
            <a:extLst>
              <a:ext uri="{FF2B5EF4-FFF2-40B4-BE49-F238E27FC236}">
                <a16:creationId xmlns:a16="http://schemas.microsoft.com/office/drawing/2014/main" id="{9981505B-F5C4-4A49-9DA9-23544D445ADA}"/>
              </a:ext>
            </a:extLst>
          </p:cNvPr>
          <p:cNvSpPr txBox="1"/>
          <p:nvPr/>
        </p:nvSpPr>
        <p:spPr>
          <a:xfrm>
            <a:off x="4836886" y="4715240"/>
            <a:ext cx="5704115" cy="1754326"/>
          </a:xfrm>
          <a:prstGeom prst="rect">
            <a:avLst/>
          </a:prstGeom>
          <a:noFill/>
        </p:spPr>
        <p:txBody>
          <a:bodyPr wrap="square" rtlCol="0">
            <a:spAutoFit/>
          </a:bodyPr>
          <a:lstStyle/>
          <a:p>
            <a:r>
              <a:rPr lang="en-US" i="1" dirty="0"/>
              <a:t>Steps in the enzymatic synthesis of dopamine, norepinephrine and epinephrine</a:t>
            </a:r>
            <a:r>
              <a:rPr lang="en-US" dirty="0"/>
              <a:t>. The enzymes involved are shown in red; essential cofactors in italics. The final step occurs only in the adrenal medulla and in a few</a:t>
            </a:r>
          </a:p>
          <a:p>
            <a:r>
              <a:rPr lang="en-US" dirty="0"/>
              <a:t>epinephrine-containing neuronal pathways in the brainstem.</a:t>
            </a:r>
          </a:p>
        </p:txBody>
      </p:sp>
    </p:spTree>
    <p:extLst>
      <p:ext uri="{BB962C8B-B14F-4D97-AF65-F5344CB8AC3E}">
        <p14:creationId xmlns:p14="http://schemas.microsoft.com/office/powerpoint/2010/main" val="4060059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CA6BA-3FA8-4B63-A9D5-1B335C7D9C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8BC29A-79EB-4957-8EE2-16D9A5F6FC9A}"/>
              </a:ext>
            </a:extLst>
          </p:cNvPr>
          <p:cNvSpPr>
            <a:spLocks noGrp="1"/>
          </p:cNvSpPr>
          <p:nvPr>
            <p:ph idx="1"/>
          </p:nvPr>
        </p:nvSpPr>
        <p:spPr/>
        <p:txBody>
          <a:bodyPr>
            <a:normAutofit/>
          </a:bodyPr>
          <a:lstStyle/>
          <a:p>
            <a:r>
              <a:rPr lang="en-US" b="1" dirty="0"/>
              <a:t>Storage: </a:t>
            </a:r>
            <a:r>
              <a:rPr lang="en-US" dirty="0"/>
              <a:t>Catecholamines are </a:t>
            </a:r>
            <a:r>
              <a:rPr lang="en-US" b="1" dirty="0"/>
              <a:t>stored</a:t>
            </a:r>
            <a:r>
              <a:rPr lang="en-US" dirty="0"/>
              <a:t> in vesicles, thereby ensuring their regulated release, protecting them from metabolism by cellular enzymes, and preventing their leakage out of the neuron. The vesicular monoamine transporter VMAT2, a vesicular membrane protein, moves NE and other catecholamines from the cytosol into neuronal storage vesicle.</a:t>
            </a:r>
          </a:p>
          <a:p>
            <a:r>
              <a:rPr lang="en-US" i="1" dirty="0"/>
              <a:t>Reserpine </a:t>
            </a:r>
            <a:r>
              <a:rPr lang="en-US" dirty="0"/>
              <a:t>inhibits monoamine transport into storage vesicles and ultimately leads to depletion of catecholamine from sympathetic nerve endings and in the brain.</a:t>
            </a:r>
          </a:p>
        </p:txBody>
      </p:sp>
    </p:spTree>
    <p:extLst>
      <p:ext uri="{BB962C8B-B14F-4D97-AF65-F5344CB8AC3E}">
        <p14:creationId xmlns:p14="http://schemas.microsoft.com/office/powerpoint/2010/main" val="1960061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D522C-2479-45CF-9922-FD71AE6BB8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B608B4-28D4-4EAB-8044-A5C7325B0ECA}"/>
              </a:ext>
            </a:extLst>
          </p:cNvPr>
          <p:cNvSpPr>
            <a:spLocks noGrp="1"/>
          </p:cNvSpPr>
          <p:nvPr>
            <p:ph idx="1"/>
          </p:nvPr>
        </p:nvSpPr>
        <p:spPr/>
        <p:txBody>
          <a:bodyPr/>
          <a:lstStyle/>
          <a:p>
            <a:r>
              <a:rPr lang="en-US" b="1" dirty="0"/>
              <a:t>Release</a:t>
            </a:r>
            <a:r>
              <a:rPr lang="en-US" dirty="0"/>
              <a:t>: The </a:t>
            </a:r>
            <a:r>
              <a:rPr lang="en-US" b="1" dirty="0"/>
              <a:t>release</a:t>
            </a:r>
            <a:r>
              <a:rPr lang="en-US" dirty="0"/>
              <a:t> of the transmitters occurs via exocytosis, a process activated by depolarization of the varicosity, which allows entry of Ca2+ through voltage-dependent Ca2+ channels and the interaction of numerous docking and fusion proteins located in the vesicle and the neuronal cell membrane</a:t>
            </a:r>
          </a:p>
          <a:p>
            <a:endParaRPr lang="en-US" dirty="0"/>
          </a:p>
        </p:txBody>
      </p:sp>
    </p:spTree>
    <p:extLst>
      <p:ext uri="{BB962C8B-B14F-4D97-AF65-F5344CB8AC3E}">
        <p14:creationId xmlns:p14="http://schemas.microsoft.com/office/powerpoint/2010/main" val="157266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B914D-F0E1-4553-A117-0AF3AF300A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7B1144-C508-4DD0-9729-B2B4803A969D}"/>
              </a:ext>
            </a:extLst>
          </p:cNvPr>
          <p:cNvSpPr>
            <a:spLocks noGrp="1"/>
          </p:cNvSpPr>
          <p:nvPr>
            <p:ph idx="1"/>
          </p:nvPr>
        </p:nvSpPr>
        <p:spPr/>
        <p:txBody>
          <a:bodyPr/>
          <a:lstStyle/>
          <a:p>
            <a:r>
              <a:rPr lang="en-US" b="1" dirty="0"/>
              <a:t>Termination of action: </a:t>
            </a:r>
            <a:r>
              <a:rPr lang="en-US" dirty="0"/>
              <a:t>Uptake of released catecholamine terminates the neurotransmitter’s effects at the synaptic junction. </a:t>
            </a:r>
          </a:p>
          <a:p>
            <a:r>
              <a:rPr lang="en-US" dirty="0"/>
              <a:t>Following uptake, catecholamines can be metabolized (in neuronal and nonneuronal cells) or re-stored in vesicles (in neurons). </a:t>
            </a:r>
          </a:p>
          <a:p>
            <a:r>
              <a:rPr lang="en-US" dirty="0"/>
              <a:t>Two enzymes are important in the initial steps of metabolic transformation of catecholamines—MAO (monoamine oxidase) and COMT (catechol-</a:t>
            </a:r>
            <a:r>
              <a:rPr lang="en-US" i="1" dirty="0"/>
              <a:t>O</a:t>
            </a:r>
            <a:r>
              <a:rPr lang="en-US" dirty="0"/>
              <a:t>-</a:t>
            </a:r>
            <a:r>
              <a:rPr lang="en-US" dirty="0" err="1"/>
              <a:t>methyltransferease</a:t>
            </a:r>
            <a:r>
              <a:rPr lang="en-US" dirty="0"/>
              <a:t>).</a:t>
            </a:r>
          </a:p>
        </p:txBody>
      </p:sp>
    </p:spTree>
    <p:extLst>
      <p:ext uri="{BB962C8B-B14F-4D97-AF65-F5344CB8AC3E}">
        <p14:creationId xmlns:p14="http://schemas.microsoft.com/office/powerpoint/2010/main" val="1514115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9520248-C703-4CA2-B4CA-00CE2739A932}"/>
              </a:ext>
            </a:extLst>
          </p:cNvPr>
          <p:cNvPicPr>
            <a:picLocks noChangeAspect="1"/>
          </p:cNvPicPr>
          <p:nvPr/>
        </p:nvPicPr>
        <p:blipFill>
          <a:blip r:embed="rId2"/>
          <a:stretch>
            <a:fillRect/>
          </a:stretch>
        </p:blipFill>
        <p:spPr>
          <a:xfrm>
            <a:off x="265044" y="420756"/>
            <a:ext cx="3547442" cy="5781261"/>
          </a:xfrm>
          <a:prstGeom prst="rect">
            <a:avLst/>
          </a:prstGeom>
        </p:spPr>
      </p:pic>
      <p:sp>
        <p:nvSpPr>
          <p:cNvPr id="3" name="TextBox 2">
            <a:extLst>
              <a:ext uri="{FF2B5EF4-FFF2-40B4-BE49-F238E27FC236}">
                <a16:creationId xmlns:a16="http://schemas.microsoft.com/office/drawing/2014/main" id="{2D4E8F3D-2FFB-4E5A-A566-B87023934188}"/>
              </a:ext>
            </a:extLst>
          </p:cNvPr>
          <p:cNvSpPr txBox="1"/>
          <p:nvPr/>
        </p:nvSpPr>
        <p:spPr>
          <a:xfrm>
            <a:off x="4134678" y="495230"/>
            <a:ext cx="7792278" cy="5632311"/>
          </a:xfrm>
          <a:prstGeom prst="rect">
            <a:avLst/>
          </a:prstGeom>
          <a:noFill/>
        </p:spPr>
        <p:txBody>
          <a:bodyPr wrap="square" rtlCol="0">
            <a:spAutoFit/>
          </a:bodyPr>
          <a:lstStyle/>
          <a:p>
            <a:r>
              <a:rPr lang="en-US" dirty="0"/>
              <a:t>In 1921, in Germany, Otto Loewi, German born pharmacologist showed that stimulation of the </a:t>
            </a:r>
            <a:r>
              <a:rPr lang="en-US" dirty="0" err="1"/>
              <a:t>vagosympathetic</a:t>
            </a:r>
            <a:r>
              <a:rPr lang="en-US" dirty="0"/>
              <a:t> trunk connected to an isolated and cannulated frog’s heart could cause the release into the cannula of a substance (‘</a:t>
            </a:r>
            <a:r>
              <a:rPr lang="en-US" i="1" dirty="0" err="1"/>
              <a:t>Vagusstoff</a:t>
            </a:r>
            <a:r>
              <a:rPr lang="en-US" dirty="0"/>
              <a:t>’) that, if the cannula fluid was transferred from the first heart to a second, would inhibit the second heart. </a:t>
            </a:r>
          </a:p>
          <a:p>
            <a:r>
              <a:rPr lang="en-US" dirty="0"/>
              <a:t>This is a classic and much-quoted experiment that proved extremely difficult for even Loewi to perform reproducibly. In an autobiographical sketch, Loewi tells us that the idea of chemical transmission arose in a discussion that he had in 1903, but no way of testing it experimentally occurred to him until he dreamed of the appropriate experiment one night in 1920. </a:t>
            </a:r>
          </a:p>
          <a:p>
            <a:r>
              <a:rPr lang="en-US" dirty="0"/>
              <a:t>He wrote some notes of this very important dream in the middle of the night, but in the morning could not read them. </a:t>
            </a:r>
          </a:p>
          <a:p>
            <a:r>
              <a:rPr lang="en-US" dirty="0"/>
              <a:t>The dream obligingly returned the next night and, taking no chances, he went to the laboratory at 3 a.m. and carried out the experiment successfully. Loewi’s experiment may be, and was, </a:t>
            </a:r>
            <a:r>
              <a:rPr lang="en-US" dirty="0" err="1"/>
              <a:t>criticised</a:t>
            </a:r>
            <a:r>
              <a:rPr lang="en-US" dirty="0"/>
              <a:t> on numerous grounds (it could, for example, have been potassium rather than a neurotransmitter that was acting on the recipient heart), but a series of further experiments proved him to be right. </a:t>
            </a:r>
          </a:p>
          <a:p>
            <a:r>
              <a:rPr lang="en-US" dirty="0"/>
              <a:t>For his discovery he was awarded the </a:t>
            </a:r>
            <a:r>
              <a:rPr lang="en-US" dirty="0">
                <a:hlinkClick r:id="rId3" tooltip="Nobel Prize in Physiology or Medicine">
                  <a:extLst>
                    <a:ext uri="{A12FA001-AC4F-418D-AE19-62706E023703}">
                      <ahyp:hlinkClr xmlns:ahyp="http://schemas.microsoft.com/office/drawing/2018/hyperlinkcolor" val="tx"/>
                    </a:ext>
                  </a:extLst>
                </a:hlinkClick>
              </a:rPr>
              <a:t>Nobel Prize in Physiology or Medicine</a:t>
            </a:r>
            <a:r>
              <a:rPr lang="en-US" dirty="0"/>
              <a:t> in 1936, which he shared with Sir </a:t>
            </a:r>
            <a:r>
              <a:rPr lang="en-US" dirty="0">
                <a:hlinkClick r:id="rId4" tooltip="Henry Hallett Dale">
                  <a:extLst>
                    <a:ext uri="{A12FA001-AC4F-418D-AE19-62706E023703}">
                      <ahyp:hlinkClr xmlns:ahyp="http://schemas.microsoft.com/office/drawing/2018/hyperlinkcolor" val="tx"/>
                    </a:ext>
                  </a:extLst>
                </a:hlinkClick>
              </a:rPr>
              <a:t>Henry Dale</a:t>
            </a:r>
            <a:r>
              <a:rPr lang="en-US" dirty="0"/>
              <a:t>, who was a lifelong friend who helped to inspire the neurotransmitter experiment.</a:t>
            </a:r>
          </a:p>
        </p:txBody>
      </p:sp>
    </p:spTree>
    <p:extLst>
      <p:ext uri="{BB962C8B-B14F-4D97-AF65-F5344CB8AC3E}">
        <p14:creationId xmlns:p14="http://schemas.microsoft.com/office/powerpoint/2010/main" val="1003365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CC47C-3CF2-403D-957B-35FC31195F42}"/>
              </a:ext>
            </a:extLst>
          </p:cNvPr>
          <p:cNvSpPr>
            <a:spLocks noGrp="1"/>
          </p:cNvSpPr>
          <p:nvPr>
            <p:ph type="title"/>
          </p:nvPr>
        </p:nvSpPr>
        <p:spPr/>
        <p:txBody>
          <a:bodyPr/>
          <a:lstStyle/>
          <a:p>
            <a:r>
              <a:rPr lang="en-US" b="1" dirty="0"/>
              <a:t>Autonomic Receptors</a:t>
            </a:r>
            <a:endParaRPr lang="en-US" dirty="0"/>
          </a:p>
        </p:txBody>
      </p:sp>
      <p:sp>
        <p:nvSpPr>
          <p:cNvPr id="3" name="Content Placeholder 2">
            <a:extLst>
              <a:ext uri="{FF2B5EF4-FFF2-40B4-BE49-F238E27FC236}">
                <a16:creationId xmlns:a16="http://schemas.microsoft.com/office/drawing/2014/main" id="{ADC54D05-6A10-4AA2-85B0-9B715CE8958D}"/>
              </a:ext>
            </a:extLst>
          </p:cNvPr>
          <p:cNvSpPr>
            <a:spLocks noGrp="1"/>
          </p:cNvSpPr>
          <p:nvPr>
            <p:ph idx="1"/>
          </p:nvPr>
        </p:nvSpPr>
        <p:spPr/>
        <p:txBody>
          <a:bodyPr>
            <a:normAutofit fontScale="92500" lnSpcReduction="10000"/>
          </a:bodyPr>
          <a:lstStyle/>
          <a:p>
            <a:pPr marL="0" indent="0">
              <a:buNone/>
            </a:pPr>
            <a:r>
              <a:rPr lang="en-US" b="1" u="sng" dirty="0"/>
              <a:t>CHOLINOCEPTORS</a:t>
            </a:r>
          </a:p>
          <a:p>
            <a:pPr marL="0" indent="0">
              <a:buNone/>
            </a:pPr>
            <a:r>
              <a:rPr lang="en-US" b="1" dirty="0"/>
              <a:t>Nicotinic receptors: </a:t>
            </a:r>
            <a:r>
              <a:rPr lang="en-US" dirty="0" err="1"/>
              <a:t>Cholinoceptors</a:t>
            </a:r>
            <a:r>
              <a:rPr lang="en-US" dirty="0"/>
              <a:t> that are activated by the alkaloid nicotine</a:t>
            </a:r>
          </a:p>
          <a:p>
            <a:pPr marL="514350" indent="-514350">
              <a:buFont typeface="+mj-lt"/>
              <a:buAutoNum type="arabicPeriod"/>
            </a:pPr>
            <a:r>
              <a:rPr lang="en-US" dirty="0"/>
              <a:t>Nicotinic receptors are localized at myoneural junctions of somatic nerves and skeletal muscle (NM), autonomic ganglia (NG), including the adrenal medulla, and certain areas in the brain.</a:t>
            </a:r>
          </a:p>
          <a:p>
            <a:pPr marL="514350" indent="-514350">
              <a:buFont typeface="+mj-lt"/>
              <a:buAutoNum type="arabicPeriod"/>
            </a:pPr>
            <a:r>
              <a:rPr lang="en-US" dirty="0"/>
              <a:t>Nicotinic receptors are a component of postjunctional transmembrane polypeptide that forms a </a:t>
            </a:r>
            <a:r>
              <a:rPr lang="en-US" b="1" dirty="0"/>
              <a:t>ligand-gated </a:t>
            </a:r>
            <a:r>
              <a:rPr lang="en-US" dirty="0"/>
              <a:t>(i.e., regulated) cation-selective ion channel. Binding of </a:t>
            </a:r>
            <a:r>
              <a:rPr lang="en-US" dirty="0" err="1"/>
              <a:t>ACh</a:t>
            </a:r>
            <a:r>
              <a:rPr lang="en-US" dirty="0"/>
              <a:t> to the receptor site causes opening of the ion channel and an influx of positively charged ions (sodium and potassium) and across the cellular membrane. This influx of positive charge depolarizes the postsynaptic membrane.</a:t>
            </a:r>
          </a:p>
        </p:txBody>
      </p:sp>
    </p:spTree>
    <p:extLst>
      <p:ext uri="{BB962C8B-B14F-4D97-AF65-F5344CB8AC3E}">
        <p14:creationId xmlns:p14="http://schemas.microsoft.com/office/powerpoint/2010/main" val="21955490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052E5-D1C9-4FC1-85E0-434303E51A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92E14A-4107-4DA6-A5B9-CE3F7E7B2EDE}"/>
              </a:ext>
            </a:extLst>
          </p:cNvPr>
          <p:cNvSpPr>
            <a:spLocks noGrp="1"/>
          </p:cNvSpPr>
          <p:nvPr>
            <p:ph idx="1"/>
          </p:nvPr>
        </p:nvSpPr>
        <p:spPr/>
        <p:txBody>
          <a:bodyPr>
            <a:normAutofit fontScale="92500" lnSpcReduction="10000"/>
          </a:bodyPr>
          <a:lstStyle/>
          <a:p>
            <a:pPr marL="514350" indent="-514350">
              <a:buFont typeface="+mj-lt"/>
              <a:buAutoNum type="arabicPeriod" startAt="3"/>
            </a:pPr>
            <a:r>
              <a:rPr lang="en-US" dirty="0"/>
              <a:t>In skeletal muscle, </a:t>
            </a:r>
            <a:r>
              <a:rPr lang="en-US" dirty="0" err="1"/>
              <a:t>ACh</a:t>
            </a:r>
            <a:r>
              <a:rPr lang="en-US" dirty="0"/>
              <a:t> interacts with nicotinic receptors to produce membrane depolarization and a propagated action potential through the transverse tubules of skeletal muscle. This results in the release of Ca+2 from the sarcoplasmic reticulum and, through a further series of chemical and mechanical events, </a:t>
            </a:r>
            <a:r>
              <a:rPr lang="en-US" b="1" dirty="0"/>
              <a:t>muscle contraction. </a:t>
            </a:r>
            <a:r>
              <a:rPr lang="en-US" dirty="0"/>
              <a:t>Hydrolysis of </a:t>
            </a:r>
            <a:r>
              <a:rPr lang="en-US" dirty="0" err="1"/>
              <a:t>ACh</a:t>
            </a:r>
            <a:r>
              <a:rPr lang="en-US" dirty="0"/>
              <a:t> by </a:t>
            </a:r>
            <a:r>
              <a:rPr lang="en-US" dirty="0" err="1"/>
              <a:t>AChE</a:t>
            </a:r>
            <a:r>
              <a:rPr lang="en-US" dirty="0"/>
              <a:t> results in muscle cell repolarization.</a:t>
            </a:r>
          </a:p>
          <a:p>
            <a:pPr marL="457200" lvl="1" indent="0">
              <a:buNone/>
            </a:pPr>
            <a:r>
              <a:rPr lang="en-US" b="1" dirty="0"/>
              <a:t>(a) </a:t>
            </a:r>
            <a:r>
              <a:rPr lang="en-US" dirty="0"/>
              <a:t>The continued presence of a nicotine agonist, like </a:t>
            </a:r>
            <a:r>
              <a:rPr lang="en-US" b="1" dirty="0"/>
              <a:t>succinylcholine, </a:t>
            </a:r>
            <a:r>
              <a:rPr lang="en-US" dirty="0"/>
              <a:t>at nicotinic receptors, or excessive cholinergic stimulation, can lead to a </a:t>
            </a:r>
            <a:r>
              <a:rPr lang="en-US" b="1" dirty="0"/>
              <a:t>“depolarizing blockade” </a:t>
            </a:r>
            <a:r>
              <a:rPr lang="en-US" dirty="0"/>
              <a:t>(phase I block), in which normal depolarization is followed by persistent depolarization. During phase I block, skeletal muscle is unresponsive to either neuronal stimulation or direct stimulation.</a:t>
            </a:r>
          </a:p>
          <a:p>
            <a:pPr marL="457200" lvl="1" indent="0">
              <a:buNone/>
            </a:pPr>
            <a:r>
              <a:rPr lang="en-US" b="1" dirty="0"/>
              <a:t>(b) </a:t>
            </a:r>
            <a:r>
              <a:rPr lang="en-US" dirty="0"/>
              <a:t>The selective nicotinic receptor antagonists </a:t>
            </a:r>
            <a:r>
              <a:rPr lang="en-US" b="1" dirty="0"/>
              <a:t>tubocurarine </a:t>
            </a:r>
            <a:r>
              <a:rPr lang="en-US" dirty="0"/>
              <a:t>and </a:t>
            </a:r>
            <a:r>
              <a:rPr lang="en-US" b="1" dirty="0" err="1"/>
              <a:t>trimethaphan</a:t>
            </a:r>
            <a:r>
              <a:rPr lang="en-US" b="1" dirty="0"/>
              <a:t> </a:t>
            </a:r>
            <a:r>
              <a:rPr lang="en-US" dirty="0"/>
              <a:t>can block the effect of </a:t>
            </a:r>
            <a:r>
              <a:rPr lang="en-US" dirty="0" err="1"/>
              <a:t>ACh</a:t>
            </a:r>
            <a:r>
              <a:rPr lang="en-US" dirty="0"/>
              <a:t> at skeletal muscle and autonomic ganglia, respectively.</a:t>
            </a:r>
          </a:p>
          <a:p>
            <a:endParaRPr lang="en-US" dirty="0"/>
          </a:p>
        </p:txBody>
      </p:sp>
    </p:spTree>
    <p:extLst>
      <p:ext uri="{BB962C8B-B14F-4D97-AF65-F5344CB8AC3E}">
        <p14:creationId xmlns:p14="http://schemas.microsoft.com/office/powerpoint/2010/main" val="490734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C6212-2EC5-4610-803F-3AB65EB3FA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BAFD3A-B74A-42E3-8CBD-A9C77D51525B}"/>
              </a:ext>
            </a:extLst>
          </p:cNvPr>
          <p:cNvSpPr>
            <a:spLocks noGrp="1"/>
          </p:cNvSpPr>
          <p:nvPr>
            <p:ph idx="1"/>
          </p:nvPr>
        </p:nvSpPr>
        <p:spPr/>
        <p:txBody>
          <a:bodyPr>
            <a:normAutofit/>
          </a:bodyPr>
          <a:lstStyle/>
          <a:p>
            <a:pPr marL="0" indent="0">
              <a:buNone/>
            </a:pPr>
            <a:r>
              <a:rPr lang="en-US" b="1" dirty="0"/>
              <a:t>Muscarinic receptors: </a:t>
            </a:r>
            <a:r>
              <a:rPr lang="en-US" dirty="0" err="1"/>
              <a:t>Cholinoceptors</a:t>
            </a:r>
            <a:r>
              <a:rPr lang="en-US" dirty="0"/>
              <a:t> that are activated by the alkaloid muscarine</a:t>
            </a:r>
          </a:p>
          <a:p>
            <a:pPr marL="514350" indent="-514350">
              <a:buFont typeface="+mj-lt"/>
              <a:buAutoNum type="arabicPeriod"/>
            </a:pPr>
            <a:r>
              <a:rPr lang="en-US" dirty="0"/>
              <a:t>Muscarinic receptors are localized on numerous autonomic effector cells, including cardiac atrial muscle and cells of the sinoatrial (SA) and atrioventricular (AV) nodes, smooth muscle, exocrine glands, and vascular endothelium (mostly arterioles), although the latter does not receive parasympathetic innervation, as well as certain areas in the brain.</a:t>
            </a:r>
          </a:p>
        </p:txBody>
      </p:sp>
    </p:spTree>
    <p:extLst>
      <p:ext uri="{BB962C8B-B14F-4D97-AF65-F5344CB8AC3E}">
        <p14:creationId xmlns:p14="http://schemas.microsoft.com/office/powerpoint/2010/main" val="24305691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91E08-82B9-41DC-BD3A-A022C26314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C2E57C-497D-451C-9A0B-60474C9A8176}"/>
              </a:ext>
            </a:extLst>
          </p:cNvPr>
          <p:cNvSpPr>
            <a:spLocks noGrp="1"/>
          </p:cNvSpPr>
          <p:nvPr>
            <p:ph idx="1"/>
          </p:nvPr>
        </p:nvSpPr>
        <p:spPr/>
        <p:txBody>
          <a:bodyPr/>
          <a:lstStyle/>
          <a:p>
            <a:pPr marL="514350" indent="-514350">
              <a:buFont typeface="+mj-lt"/>
              <a:buAutoNum type="arabicPeriod" startAt="2"/>
            </a:pPr>
            <a:r>
              <a:rPr lang="en-US" dirty="0"/>
              <a:t>Muscarinic receptors consist of at least five </a:t>
            </a:r>
            <a:r>
              <a:rPr lang="en-US" b="1" dirty="0"/>
              <a:t>receptor subtypes (M1–M5). </a:t>
            </a:r>
          </a:p>
          <a:p>
            <a:pPr marL="971550" lvl="1" indent="-514350">
              <a:buFont typeface="+mj-lt"/>
              <a:buAutoNum type="alphaLcParenR"/>
            </a:pPr>
            <a:r>
              <a:rPr lang="en-US" dirty="0"/>
              <a:t>Muscarinic M1-receptors are found in sympathetic postganglionic neurons</a:t>
            </a:r>
          </a:p>
          <a:p>
            <a:pPr marL="971550" lvl="1" indent="-514350">
              <a:buFont typeface="+mj-lt"/>
              <a:buAutoNum type="alphaLcParenR"/>
            </a:pPr>
            <a:r>
              <a:rPr lang="en-US" dirty="0"/>
              <a:t>M2-receptors are found in cardiac and smooth muscles</a:t>
            </a:r>
          </a:p>
          <a:p>
            <a:pPr marL="971550" lvl="1" indent="-514350">
              <a:buFont typeface="+mj-lt"/>
              <a:buAutoNum type="alphaLcParenR"/>
            </a:pPr>
            <a:r>
              <a:rPr lang="en-US" dirty="0"/>
              <a:t>M3-receptors are found in glandular cells (e.g., gastric parietal cells), and the vascular endothelium and vascular smooth muscle. </a:t>
            </a:r>
          </a:p>
          <a:p>
            <a:pPr marL="971550" lvl="1" indent="-514350">
              <a:buFont typeface="+mj-lt"/>
              <a:buAutoNum type="alphaLcParenR"/>
            </a:pPr>
            <a:r>
              <a:rPr lang="en-US" dirty="0"/>
              <a:t>M5-receptors are found in the vascular endothelium. All five of the receptor subtypes, including M4-receptors, are found in CNS neurons.</a:t>
            </a:r>
          </a:p>
          <a:p>
            <a:endParaRPr lang="en-US" dirty="0"/>
          </a:p>
        </p:txBody>
      </p:sp>
    </p:spTree>
    <p:extLst>
      <p:ext uri="{BB962C8B-B14F-4D97-AF65-F5344CB8AC3E}">
        <p14:creationId xmlns:p14="http://schemas.microsoft.com/office/powerpoint/2010/main" val="19556862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4D5D0-F28B-47AC-95D9-D5C5DAA62A7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86C3612-C062-4EF9-9BC3-543A9F04CFEB}"/>
              </a:ext>
            </a:extLst>
          </p:cNvPr>
          <p:cNvSpPr>
            <a:spLocks noGrp="1"/>
          </p:cNvSpPr>
          <p:nvPr>
            <p:ph idx="1"/>
          </p:nvPr>
        </p:nvSpPr>
        <p:spPr/>
        <p:txBody>
          <a:bodyPr>
            <a:normAutofit/>
          </a:bodyPr>
          <a:lstStyle/>
          <a:p>
            <a:pPr marL="514350" indent="-514350">
              <a:buFont typeface="+mj-lt"/>
              <a:buAutoNum type="arabicPeriod" startAt="3"/>
            </a:pPr>
            <a:r>
              <a:rPr lang="en-US" dirty="0" err="1"/>
              <a:t>ACh</a:t>
            </a:r>
            <a:r>
              <a:rPr lang="en-US" dirty="0"/>
              <a:t> interacts with </a:t>
            </a:r>
            <a:r>
              <a:rPr lang="en-US" b="1" dirty="0"/>
              <a:t>M1, M3, and M5 muscarinic </a:t>
            </a:r>
            <a:r>
              <a:rPr lang="en-US" b="1" dirty="0" err="1"/>
              <a:t>cholinoceptors</a:t>
            </a:r>
            <a:r>
              <a:rPr lang="en-US" b="1" dirty="0"/>
              <a:t> </a:t>
            </a:r>
            <a:r>
              <a:rPr lang="en-US" dirty="0"/>
              <a:t>to increase </a:t>
            </a:r>
            <a:r>
              <a:rPr lang="en-US" b="1" dirty="0"/>
              <a:t>phosphatidylinositol (PI) turnover </a:t>
            </a:r>
            <a:r>
              <a:rPr lang="en-US" dirty="0"/>
              <a:t>and </a:t>
            </a:r>
            <a:r>
              <a:rPr lang="en-US" b="1" dirty="0"/>
              <a:t>Ca+2</a:t>
            </a:r>
            <a:r>
              <a:rPr lang="en-US" dirty="0"/>
              <a:t> </a:t>
            </a:r>
            <a:r>
              <a:rPr lang="en-US" b="1" dirty="0"/>
              <a:t>mobilization</a:t>
            </a:r>
          </a:p>
          <a:p>
            <a:pPr marL="971550" lvl="1" indent="-514350">
              <a:buFont typeface="+mj-lt"/>
              <a:buAutoNum type="alphaLcParenR"/>
            </a:pPr>
            <a:r>
              <a:rPr lang="en-US" dirty="0"/>
              <a:t>By activation of </a:t>
            </a:r>
            <a:r>
              <a:rPr lang="en-US" b="1" dirty="0"/>
              <a:t>G protein </a:t>
            </a:r>
            <a:r>
              <a:rPr lang="en-US" dirty="0"/>
              <a:t>(</a:t>
            </a:r>
            <a:r>
              <a:rPr lang="en-US" dirty="0" err="1"/>
              <a:t>Gq</a:t>
            </a:r>
            <a:r>
              <a:rPr lang="en-US" dirty="0"/>
              <a:t>), the interaction of </a:t>
            </a:r>
            <a:r>
              <a:rPr lang="en-US" dirty="0" err="1"/>
              <a:t>ACh</a:t>
            </a:r>
            <a:r>
              <a:rPr lang="en-US" dirty="0"/>
              <a:t> with M1 and M3 muscarinic </a:t>
            </a:r>
            <a:r>
              <a:rPr lang="en-US" dirty="0" err="1"/>
              <a:t>cholinoceptors</a:t>
            </a:r>
            <a:r>
              <a:rPr lang="en-US" dirty="0"/>
              <a:t> stimulates </a:t>
            </a:r>
            <a:r>
              <a:rPr lang="en-US" b="1" dirty="0" err="1"/>
              <a:t>polyphosphatidylinositol</a:t>
            </a:r>
            <a:r>
              <a:rPr lang="en-US" b="1" dirty="0"/>
              <a:t> phosphodiesterase (phospholipase C), </a:t>
            </a:r>
            <a:r>
              <a:rPr lang="en-US" dirty="0"/>
              <a:t>which hydrolyzes PI to </a:t>
            </a:r>
            <a:r>
              <a:rPr lang="en-US" b="1" dirty="0"/>
              <a:t>inositol trisphosphate (IP3) </a:t>
            </a:r>
            <a:r>
              <a:rPr lang="en-US" dirty="0"/>
              <a:t>and </a:t>
            </a:r>
            <a:r>
              <a:rPr lang="en-US" b="1" dirty="0"/>
              <a:t>diacylglycerol (DAG).</a:t>
            </a:r>
          </a:p>
          <a:p>
            <a:pPr marL="971550" lvl="1" indent="-514350">
              <a:buFont typeface="+mj-lt"/>
              <a:buAutoNum type="alphaLcParenR"/>
            </a:pPr>
            <a:r>
              <a:rPr lang="en-US" b="1" dirty="0"/>
              <a:t>IP3 mobilizes intracellular Ca+2</a:t>
            </a:r>
            <a:r>
              <a:rPr lang="en-US" dirty="0"/>
              <a:t> from the endoplasmic and sarcoplasmic reticula, and activates Ca-regulated enzymes and cell processes.</a:t>
            </a:r>
          </a:p>
          <a:p>
            <a:pPr marL="971550" lvl="1" indent="-514350">
              <a:buFont typeface="+mj-lt"/>
              <a:buAutoNum type="alphaLcParenR"/>
            </a:pPr>
            <a:r>
              <a:rPr lang="en-US" b="1" dirty="0"/>
              <a:t>DAG activates protein kinase C, </a:t>
            </a:r>
            <a:r>
              <a:rPr lang="en-US" dirty="0"/>
              <a:t>which results in phosphorylation of cellular enzymes and other protein substrates and the </a:t>
            </a:r>
            <a:r>
              <a:rPr lang="en-US" b="1" dirty="0"/>
              <a:t>influx of extracellular calcium </a:t>
            </a:r>
            <a:r>
              <a:rPr lang="en-US" dirty="0"/>
              <a:t>that results in activation of contractile elements in smooth muscle.</a:t>
            </a:r>
          </a:p>
        </p:txBody>
      </p:sp>
    </p:spTree>
    <p:extLst>
      <p:ext uri="{BB962C8B-B14F-4D97-AF65-F5344CB8AC3E}">
        <p14:creationId xmlns:p14="http://schemas.microsoft.com/office/powerpoint/2010/main" val="4111171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B8372-D5D3-4ECA-ACA2-DABD260FBA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098427-0D22-4F4A-B356-BB0737313F44}"/>
              </a:ext>
            </a:extLst>
          </p:cNvPr>
          <p:cNvSpPr>
            <a:spLocks noGrp="1"/>
          </p:cNvSpPr>
          <p:nvPr>
            <p:ph idx="1"/>
          </p:nvPr>
        </p:nvSpPr>
        <p:spPr/>
        <p:txBody>
          <a:bodyPr>
            <a:normAutofit/>
          </a:bodyPr>
          <a:lstStyle/>
          <a:p>
            <a:pPr marL="514350" indent="-514350">
              <a:buFont typeface="+mj-lt"/>
              <a:buAutoNum type="arabicPeriod" startAt="4"/>
            </a:pPr>
            <a:r>
              <a:rPr lang="en-US" dirty="0" err="1"/>
              <a:t>ACh</a:t>
            </a:r>
            <a:r>
              <a:rPr lang="en-US" dirty="0"/>
              <a:t> also interacts with </a:t>
            </a:r>
            <a:r>
              <a:rPr lang="en-US" b="1" dirty="0"/>
              <a:t>M2 and M4 muscarinic </a:t>
            </a:r>
            <a:r>
              <a:rPr lang="en-US" b="1" dirty="0" err="1"/>
              <a:t>cholinoceptors</a:t>
            </a:r>
            <a:r>
              <a:rPr lang="en-US" b="1" dirty="0"/>
              <a:t> </a:t>
            </a:r>
            <a:r>
              <a:rPr lang="en-US" dirty="0"/>
              <a:t>to </a:t>
            </a:r>
            <a:r>
              <a:rPr lang="en-US" b="1" dirty="0"/>
              <a:t>activate G proteins (G1), </a:t>
            </a:r>
            <a:r>
              <a:rPr lang="en-US" dirty="0"/>
              <a:t>which leads to </a:t>
            </a:r>
            <a:r>
              <a:rPr lang="en-US" b="1" dirty="0"/>
              <a:t>inhibition of adenylyl cyclase </a:t>
            </a:r>
            <a:r>
              <a:rPr lang="en-US" dirty="0"/>
              <a:t>activity with decreased levels of cyclic AMP (cAMP) and to </a:t>
            </a:r>
            <a:r>
              <a:rPr lang="en-US" b="1" dirty="0"/>
              <a:t>increased K</a:t>
            </a:r>
            <a:r>
              <a:rPr lang="en-US" dirty="0"/>
              <a:t>1 </a:t>
            </a:r>
            <a:r>
              <a:rPr lang="en-US" b="1" dirty="0"/>
              <a:t>conductance </a:t>
            </a:r>
            <a:r>
              <a:rPr lang="en-US" dirty="0"/>
              <a:t>with effector cell hyperpolarization.</a:t>
            </a:r>
          </a:p>
          <a:p>
            <a:pPr marL="514350" indent="-514350">
              <a:buFont typeface="+mj-lt"/>
              <a:buAutoNum type="arabicPeriod" startAt="4"/>
            </a:pPr>
            <a:r>
              <a:rPr lang="en-US" dirty="0"/>
              <a:t>Cholinergic agonists act on </a:t>
            </a:r>
            <a:r>
              <a:rPr lang="en-US" b="1" dirty="0"/>
              <a:t>M3 muscarinic receptors </a:t>
            </a:r>
            <a:r>
              <a:rPr lang="en-US" dirty="0"/>
              <a:t>of </a:t>
            </a:r>
            <a:r>
              <a:rPr lang="en-US" b="1" dirty="0"/>
              <a:t>endothelial cells </a:t>
            </a:r>
            <a:r>
              <a:rPr lang="en-US" dirty="0"/>
              <a:t>to promote the release of </a:t>
            </a:r>
            <a:r>
              <a:rPr lang="en-US" b="1" dirty="0"/>
              <a:t>nitric oxide (NO), </a:t>
            </a:r>
            <a:r>
              <a:rPr lang="en-US" dirty="0"/>
              <a:t>which diffuses to the </a:t>
            </a:r>
            <a:r>
              <a:rPr lang="en-US" b="1" dirty="0"/>
              <a:t>vascular smooth muscle </a:t>
            </a:r>
            <a:r>
              <a:rPr lang="en-US" dirty="0"/>
              <a:t>to activate guanylyl cyclase and increase cyclic GMP (cGMP) and to produce </a:t>
            </a:r>
            <a:r>
              <a:rPr lang="en-US" b="1" dirty="0"/>
              <a:t>relaxation</a:t>
            </a:r>
            <a:endParaRPr lang="en-US" dirty="0"/>
          </a:p>
        </p:txBody>
      </p:sp>
    </p:spTree>
    <p:extLst>
      <p:ext uri="{BB962C8B-B14F-4D97-AF65-F5344CB8AC3E}">
        <p14:creationId xmlns:p14="http://schemas.microsoft.com/office/powerpoint/2010/main" val="1894025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02512-DCB6-4E0C-95E7-74571C9C92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BEC397-E982-4346-9235-98FA7AE94C20}"/>
              </a:ext>
            </a:extLst>
          </p:cNvPr>
          <p:cNvSpPr>
            <a:spLocks noGrp="1"/>
          </p:cNvSpPr>
          <p:nvPr>
            <p:ph idx="1"/>
          </p:nvPr>
        </p:nvSpPr>
        <p:spPr/>
        <p:txBody>
          <a:bodyPr>
            <a:normAutofit fontScale="92500" lnSpcReduction="10000"/>
          </a:bodyPr>
          <a:lstStyle/>
          <a:p>
            <a:pPr marL="0" indent="0">
              <a:buNone/>
            </a:pPr>
            <a:r>
              <a:rPr lang="en-US" b="1" u="sng" dirty="0"/>
              <a:t>Adrenoceptors</a:t>
            </a:r>
          </a:p>
          <a:p>
            <a:pPr marL="0" indent="0">
              <a:buNone/>
            </a:pPr>
            <a:r>
              <a:rPr lang="en-US" b="1" dirty="0"/>
              <a:t>α-Adrenoceptors</a:t>
            </a:r>
          </a:p>
          <a:p>
            <a:pPr marL="514350" indent="-514350">
              <a:buFont typeface="+mj-lt"/>
              <a:buAutoNum type="arabicPeriod"/>
            </a:pPr>
            <a:r>
              <a:rPr lang="en-US" dirty="0"/>
              <a:t>α-Adrenoceptors are classified into two major receptor subgroups (there are subtypes of each group). </a:t>
            </a:r>
          </a:p>
          <a:p>
            <a:pPr marL="971550" lvl="1" indent="-514350">
              <a:buFont typeface="+mj-lt"/>
              <a:buAutoNum type="alphaLcParenR"/>
            </a:pPr>
            <a:r>
              <a:rPr lang="en-US" b="1" dirty="0"/>
              <a:t>α</a:t>
            </a:r>
            <a:r>
              <a:rPr lang="en-US" sz="1500" b="1" dirty="0"/>
              <a:t>1</a:t>
            </a:r>
            <a:r>
              <a:rPr lang="en-US" b="1" dirty="0"/>
              <a:t>-Receptors </a:t>
            </a:r>
            <a:r>
              <a:rPr lang="en-US" dirty="0"/>
              <a:t>are located in </a:t>
            </a:r>
            <a:r>
              <a:rPr lang="en-US" b="1" dirty="0"/>
              <a:t>postjunctional </a:t>
            </a:r>
            <a:r>
              <a:rPr lang="en-US" dirty="0"/>
              <a:t>effector cells, notably vascular smooth muscle, where responses are mainly excitatory;</a:t>
            </a:r>
          </a:p>
          <a:p>
            <a:pPr marL="971550" lvl="1" indent="-514350">
              <a:buFont typeface="+mj-lt"/>
              <a:buAutoNum type="alphaLcParenR"/>
            </a:pPr>
            <a:r>
              <a:rPr lang="en-US" b="1" dirty="0"/>
              <a:t>α</a:t>
            </a:r>
            <a:r>
              <a:rPr lang="en-US" sz="1700" b="1" dirty="0"/>
              <a:t>2</a:t>
            </a:r>
            <a:r>
              <a:rPr lang="en-US" b="1" dirty="0"/>
              <a:t>-receptors </a:t>
            </a:r>
            <a:r>
              <a:rPr lang="en-US" dirty="0"/>
              <a:t>are located primarily in </a:t>
            </a:r>
            <a:r>
              <a:rPr lang="en-US" b="1" dirty="0"/>
              <a:t>prejunctional </a:t>
            </a:r>
            <a:r>
              <a:rPr lang="en-US" dirty="0"/>
              <a:t>adrenergic nerve terminals, and also in fat cells and in the β cells of the pancreas.</a:t>
            </a:r>
          </a:p>
          <a:p>
            <a:pPr marL="514350" indent="-514350">
              <a:buFont typeface="+mj-lt"/>
              <a:buAutoNum type="arabicPeriod" startAt="2"/>
            </a:pPr>
            <a:r>
              <a:rPr lang="el-GR" dirty="0"/>
              <a:t>α</a:t>
            </a:r>
            <a:r>
              <a:rPr lang="el-GR" b="1" dirty="0"/>
              <a:t>-</a:t>
            </a:r>
            <a:r>
              <a:rPr lang="en-US" dirty="0"/>
              <a:t>Adrenoceptors mediate vasoconstriction (</a:t>
            </a:r>
            <a:r>
              <a:rPr lang="el-GR" dirty="0"/>
              <a:t>α</a:t>
            </a:r>
            <a:r>
              <a:rPr lang="el-GR" sz="2200" dirty="0"/>
              <a:t>1</a:t>
            </a:r>
            <a:r>
              <a:rPr lang="el-GR" dirty="0"/>
              <a:t>), </a:t>
            </a:r>
            <a:r>
              <a:rPr lang="en-US" dirty="0"/>
              <a:t>GI relaxation (</a:t>
            </a:r>
            <a:r>
              <a:rPr lang="el-GR" dirty="0"/>
              <a:t>α</a:t>
            </a:r>
            <a:r>
              <a:rPr lang="el-GR" sz="2200" dirty="0"/>
              <a:t>1</a:t>
            </a:r>
            <a:r>
              <a:rPr lang="el-GR" dirty="0"/>
              <a:t>), </a:t>
            </a:r>
            <a:r>
              <a:rPr lang="en-US" dirty="0"/>
              <a:t>mydriasis (</a:t>
            </a:r>
            <a:r>
              <a:rPr lang="el-GR" dirty="0"/>
              <a:t>α</a:t>
            </a:r>
            <a:r>
              <a:rPr lang="el-GR" sz="2200" dirty="0"/>
              <a:t>1</a:t>
            </a:r>
            <a:r>
              <a:rPr lang="el-GR" dirty="0"/>
              <a:t>),</a:t>
            </a:r>
            <a:r>
              <a:rPr lang="en-US" dirty="0"/>
              <a:t> prejunctional inhibition of release of norepinephrine and other neurotransmitters (α</a:t>
            </a:r>
            <a:r>
              <a:rPr lang="en-US" sz="2200" dirty="0"/>
              <a:t>2</a:t>
            </a:r>
            <a:r>
              <a:rPr lang="en-US" dirty="0"/>
              <a:t>), inhibition of insulin release (α</a:t>
            </a:r>
            <a:r>
              <a:rPr lang="en-US" sz="2200" dirty="0"/>
              <a:t>2</a:t>
            </a:r>
            <a:r>
              <a:rPr lang="en-US" dirty="0"/>
              <a:t>), and inhibition of lipolysis (α</a:t>
            </a:r>
            <a:r>
              <a:rPr lang="en-US" sz="2200" dirty="0"/>
              <a:t>2</a:t>
            </a:r>
            <a:r>
              <a:rPr lang="en-US" dirty="0"/>
              <a:t>).</a:t>
            </a:r>
          </a:p>
        </p:txBody>
      </p:sp>
    </p:spTree>
    <p:extLst>
      <p:ext uri="{BB962C8B-B14F-4D97-AF65-F5344CB8AC3E}">
        <p14:creationId xmlns:p14="http://schemas.microsoft.com/office/powerpoint/2010/main" val="29686635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DE78D-1BFB-4776-9D22-BE493E2C39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1AA363-EF4A-4973-AF3B-AD1A8977095A}"/>
              </a:ext>
            </a:extLst>
          </p:cNvPr>
          <p:cNvSpPr>
            <a:spLocks noGrp="1"/>
          </p:cNvSpPr>
          <p:nvPr>
            <p:ph idx="1"/>
          </p:nvPr>
        </p:nvSpPr>
        <p:spPr/>
        <p:txBody>
          <a:bodyPr>
            <a:normAutofit/>
          </a:bodyPr>
          <a:lstStyle/>
          <a:p>
            <a:pPr marL="514350" indent="-514350">
              <a:buFont typeface="+mj-lt"/>
              <a:buAutoNum type="arabicPeriod" startAt="3"/>
            </a:pPr>
            <a:r>
              <a:rPr lang="en-US" dirty="0"/>
              <a:t>α-Adrenoceptors are distinguished from β-adrenoceptors by their interaction (in descending order of potency), with the adrenergic agonists </a:t>
            </a:r>
            <a:r>
              <a:rPr lang="en-US" b="1" dirty="0"/>
              <a:t>epinephrine = norepinephrine &gt;&gt;</a:t>
            </a:r>
            <a:r>
              <a:rPr lang="en-US" dirty="0"/>
              <a:t> </a:t>
            </a:r>
            <a:r>
              <a:rPr lang="en-US" b="1" dirty="0"/>
              <a:t>isoproterenol</a:t>
            </a:r>
          </a:p>
          <a:p>
            <a:pPr marL="514350" indent="-514350">
              <a:buFont typeface="+mj-lt"/>
              <a:buAutoNum type="arabicPeriod" startAt="3"/>
            </a:pPr>
            <a:r>
              <a:rPr lang="en-US" b="1" dirty="0"/>
              <a:t>α</a:t>
            </a:r>
            <a:r>
              <a:rPr lang="en-US" sz="2200" b="1" dirty="0"/>
              <a:t>1</a:t>
            </a:r>
            <a:r>
              <a:rPr lang="en-US" b="1" dirty="0"/>
              <a:t>-Receptors, </a:t>
            </a:r>
            <a:r>
              <a:rPr lang="en-US" dirty="0"/>
              <a:t>like muscarinic M1 </a:t>
            </a:r>
            <a:r>
              <a:rPr lang="en-US" dirty="0" err="1"/>
              <a:t>cholinoceptors</a:t>
            </a:r>
            <a:r>
              <a:rPr lang="en-US" dirty="0"/>
              <a:t>, </a:t>
            </a:r>
            <a:r>
              <a:rPr lang="en-US" b="1" dirty="0"/>
              <a:t>activate guanine </a:t>
            </a:r>
            <a:r>
              <a:rPr lang="en-US" b="1" dirty="0" err="1"/>
              <a:t>nucleotidebinding</a:t>
            </a:r>
            <a:r>
              <a:rPr lang="en-US" b="1" dirty="0"/>
              <a:t> proteins (</a:t>
            </a:r>
            <a:r>
              <a:rPr lang="en-US" b="1" dirty="0" err="1"/>
              <a:t>Gq</a:t>
            </a:r>
            <a:r>
              <a:rPr lang="en-US" b="1" dirty="0"/>
              <a:t>) </a:t>
            </a:r>
            <a:r>
              <a:rPr lang="en-US" dirty="0"/>
              <a:t>in many cells, which results in activation of </a:t>
            </a:r>
            <a:r>
              <a:rPr lang="en-US" b="1" dirty="0"/>
              <a:t>phospholipase C </a:t>
            </a:r>
            <a:r>
              <a:rPr lang="en-US" dirty="0"/>
              <a:t>and stimulation of phosphoinositide (PI) hydrolysis that leads to increased formation of </a:t>
            </a:r>
            <a:r>
              <a:rPr lang="en-US" b="1" dirty="0"/>
              <a:t>IP3 </a:t>
            </a:r>
            <a:r>
              <a:rPr lang="en-US" dirty="0"/>
              <a:t>and mobilization of intracellular stores of Ca+2 and to increased </a:t>
            </a:r>
            <a:r>
              <a:rPr lang="en-US" b="1" dirty="0"/>
              <a:t>DAG </a:t>
            </a:r>
            <a:r>
              <a:rPr lang="en-US" dirty="0"/>
              <a:t>and activation of protein kinase C.</a:t>
            </a:r>
            <a:endParaRPr lang="en-US" b="1" dirty="0"/>
          </a:p>
          <a:p>
            <a:endParaRPr lang="en-US" dirty="0"/>
          </a:p>
        </p:txBody>
      </p:sp>
    </p:spTree>
    <p:extLst>
      <p:ext uri="{BB962C8B-B14F-4D97-AF65-F5344CB8AC3E}">
        <p14:creationId xmlns:p14="http://schemas.microsoft.com/office/powerpoint/2010/main" val="2570775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E2E70-0EC3-4BFE-AC98-9186631B17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1CE07D6-D8D9-4DCF-808D-0D6DB298D9C0}"/>
              </a:ext>
            </a:extLst>
          </p:cNvPr>
          <p:cNvSpPr>
            <a:spLocks noGrp="1"/>
          </p:cNvSpPr>
          <p:nvPr>
            <p:ph idx="1"/>
          </p:nvPr>
        </p:nvSpPr>
        <p:spPr/>
        <p:txBody>
          <a:bodyPr>
            <a:normAutofit/>
          </a:bodyPr>
          <a:lstStyle/>
          <a:p>
            <a:pPr marL="514350" indent="-514350">
              <a:buFont typeface="+mj-lt"/>
              <a:buAutoNum type="arabicPeriod" startAt="5"/>
            </a:pPr>
            <a:r>
              <a:rPr lang="en-US" b="1" dirty="0"/>
              <a:t>α</a:t>
            </a:r>
            <a:r>
              <a:rPr lang="en-US" sz="2200" b="1" dirty="0"/>
              <a:t>2</a:t>
            </a:r>
            <a:r>
              <a:rPr lang="en-US" b="1" dirty="0"/>
              <a:t>-Receptors, </a:t>
            </a:r>
            <a:r>
              <a:rPr lang="en-US" dirty="0"/>
              <a:t>like muscarinic M2-cholinoceptors, </a:t>
            </a:r>
            <a:r>
              <a:rPr lang="en-US" b="1" dirty="0"/>
              <a:t>activate inhibitory guanine nucleotide- binding proteins (Gi), inhibit adenylyl cyclase </a:t>
            </a:r>
            <a:r>
              <a:rPr lang="en-US" dirty="0"/>
              <a:t>activity, and decrease intracellular cAMP levels and the activity of cAMP-dependent protein kinases</a:t>
            </a:r>
          </a:p>
          <a:p>
            <a:pPr marL="0" indent="0">
              <a:buNone/>
            </a:pPr>
            <a:r>
              <a:rPr lang="en-US" b="1" dirty="0"/>
              <a:t>β-Adrenoceptors</a:t>
            </a:r>
          </a:p>
          <a:p>
            <a:pPr marL="514350" indent="-514350">
              <a:buFont typeface="+mj-lt"/>
              <a:buAutoNum type="arabicPeriod"/>
            </a:pPr>
            <a:r>
              <a:rPr lang="en-US" dirty="0"/>
              <a:t>β-Adrenoceptors, located mostly in postjunctional effector cells, are classified into two major receptor subtypes</a:t>
            </a:r>
          </a:p>
          <a:p>
            <a:pPr marL="971550" lvl="1" indent="-514350">
              <a:buFont typeface="+mj-lt"/>
              <a:buAutoNum type="alphaLcParenR"/>
            </a:pPr>
            <a:r>
              <a:rPr lang="en-US" dirty="0"/>
              <a:t>β1-receptors (primarily excitatory)</a:t>
            </a:r>
          </a:p>
          <a:p>
            <a:pPr marL="971550" lvl="1" indent="-514350">
              <a:buFont typeface="+mj-lt"/>
              <a:buAutoNum type="alphaLcParenR"/>
            </a:pPr>
            <a:r>
              <a:rPr lang="el-GR" dirty="0"/>
              <a:t>β2-</a:t>
            </a:r>
            <a:r>
              <a:rPr lang="en-US" dirty="0"/>
              <a:t>receptors (primarily inhibitory)</a:t>
            </a:r>
          </a:p>
          <a:p>
            <a:pPr marL="971550" lvl="1" indent="-514350">
              <a:buFont typeface="+mj-lt"/>
              <a:buAutoNum type="alphaLcParenR"/>
            </a:pPr>
            <a:r>
              <a:rPr lang="el-GR" dirty="0"/>
              <a:t>Β</a:t>
            </a:r>
            <a:r>
              <a:rPr lang="en-US" dirty="0"/>
              <a:t>3-receptors</a:t>
            </a:r>
          </a:p>
        </p:txBody>
      </p:sp>
    </p:spTree>
    <p:extLst>
      <p:ext uri="{BB962C8B-B14F-4D97-AF65-F5344CB8AC3E}">
        <p14:creationId xmlns:p14="http://schemas.microsoft.com/office/powerpoint/2010/main" val="2882603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90A92-B4C0-4789-8D0A-D99C868278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2473EE-4E21-4EE3-BCEF-3A6538C94042}"/>
              </a:ext>
            </a:extLst>
          </p:cNvPr>
          <p:cNvSpPr>
            <a:spLocks noGrp="1"/>
          </p:cNvSpPr>
          <p:nvPr>
            <p:ph idx="1"/>
          </p:nvPr>
        </p:nvSpPr>
        <p:spPr/>
        <p:txBody>
          <a:bodyPr>
            <a:normAutofit lnSpcReduction="10000"/>
          </a:bodyPr>
          <a:lstStyle/>
          <a:p>
            <a:pPr marL="514350" indent="-514350">
              <a:buFont typeface="+mj-lt"/>
              <a:buAutoNum type="arabicPeriod" startAt="2"/>
            </a:pPr>
            <a:r>
              <a:rPr lang="en-US" dirty="0"/>
              <a:t>β</a:t>
            </a:r>
            <a:r>
              <a:rPr lang="en-US" sz="2200" b="1" dirty="0"/>
              <a:t>1</a:t>
            </a:r>
            <a:r>
              <a:rPr lang="en-US" b="1" dirty="0"/>
              <a:t>-Receptor subtype</a:t>
            </a:r>
          </a:p>
          <a:p>
            <a:pPr marL="971550" lvl="1" indent="-514350">
              <a:buFont typeface="+mj-lt"/>
              <a:buAutoNum type="alphaLcParenR"/>
            </a:pPr>
            <a:r>
              <a:rPr lang="en-US" dirty="0"/>
              <a:t>β1-Receptors mediate increased contractility and conduction velocity, and renin secretion in the kidney.</a:t>
            </a:r>
          </a:p>
          <a:p>
            <a:pPr marL="971550" lvl="1" indent="-514350">
              <a:buFont typeface="+mj-lt"/>
              <a:buAutoNum type="alphaLcParenR"/>
            </a:pPr>
            <a:r>
              <a:rPr lang="en-US" dirty="0"/>
              <a:t>The β1-receptor subtype is defined by its interaction (in descending order of potency) with the adrenergic agonists </a:t>
            </a:r>
            <a:r>
              <a:rPr lang="en-US" b="1" dirty="0"/>
              <a:t>isoproterenol &gt;</a:t>
            </a:r>
            <a:r>
              <a:rPr lang="en-US" dirty="0"/>
              <a:t> </a:t>
            </a:r>
            <a:r>
              <a:rPr lang="en-US" b="1" dirty="0"/>
              <a:t>epinephrine = norepinephrine.</a:t>
            </a:r>
          </a:p>
          <a:p>
            <a:pPr marL="514350" indent="-514350">
              <a:buFont typeface="+mj-lt"/>
              <a:buAutoNum type="arabicPeriod" startAt="3"/>
            </a:pPr>
            <a:r>
              <a:rPr lang="en-US" dirty="0"/>
              <a:t>β</a:t>
            </a:r>
            <a:r>
              <a:rPr lang="en-US" sz="2200" b="1" dirty="0"/>
              <a:t>2</a:t>
            </a:r>
            <a:r>
              <a:rPr lang="en-US" b="1" dirty="0"/>
              <a:t>-Receptor subtype</a:t>
            </a:r>
          </a:p>
          <a:p>
            <a:pPr marL="971550" lvl="1" indent="-514350">
              <a:buFont typeface="+mj-lt"/>
              <a:buAutoNum type="alphaLcParenR"/>
            </a:pPr>
            <a:r>
              <a:rPr lang="en-US" dirty="0"/>
              <a:t>β</a:t>
            </a:r>
            <a:r>
              <a:rPr lang="en-US" sz="2200" dirty="0"/>
              <a:t>2</a:t>
            </a:r>
            <a:r>
              <a:rPr lang="en-US" dirty="0"/>
              <a:t>-Receptors mediate vasodilation and intestinal, bronchial, and uterine smooth muscle relaxation.</a:t>
            </a:r>
          </a:p>
          <a:p>
            <a:pPr marL="971550" lvl="1" indent="-514350">
              <a:buFont typeface="+mj-lt"/>
              <a:buAutoNum type="alphaLcParenR"/>
            </a:pPr>
            <a:r>
              <a:rPr lang="en-US" dirty="0"/>
              <a:t>The β</a:t>
            </a:r>
            <a:r>
              <a:rPr lang="en-US" sz="2200" dirty="0"/>
              <a:t>2</a:t>
            </a:r>
            <a:r>
              <a:rPr lang="en-US" dirty="0"/>
              <a:t>-receptor subtype is defined by its interaction (in descending order of potency) with the adrenergic agonists </a:t>
            </a:r>
            <a:r>
              <a:rPr lang="en-US" b="1" dirty="0"/>
              <a:t>isoproterenol =</a:t>
            </a:r>
            <a:r>
              <a:rPr lang="en-US" dirty="0"/>
              <a:t> </a:t>
            </a:r>
            <a:r>
              <a:rPr lang="en-US" b="1" dirty="0"/>
              <a:t>epinephrine &gt;&gt; norepinephrine.</a:t>
            </a:r>
          </a:p>
        </p:txBody>
      </p:sp>
    </p:spTree>
    <p:extLst>
      <p:ext uri="{BB962C8B-B14F-4D97-AF65-F5344CB8AC3E}">
        <p14:creationId xmlns:p14="http://schemas.microsoft.com/office/powerpoint/2010/main" val="2424294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6D2E3-55EA-47F9-AE65-7A98D52BCBDF}"/>
              </a:ext>
            </a:extLst>
          </p:cNvPr>
          <p:cNvSpPr>
            <a:spLocks noGrp="1"/>
          </p:cNvSpPr>
          <p:nvPr>
            <p:ph type="title"/>
          </p:nvPr>
        </p:nvSpPr>
        <p:spPr/>
        <p:txBody>
          <a:bodyPr/>
          <a:lstStyle/>
          <a:p>
            <a:r>
              <a:rPr lang="en-US" dirty="0"/>
              <a:t>Organization of ANS</a:t>
            </a:r>
          </a:p>
        </p:txBody>
      </p:sp>
      <p:sp>
        <p:nvSpPr>
          <p:cNvPr id="3" name="Content Placeholder 2">
            <a:extLst>
              <a:ext uri="{FF2B5EF4-FFF2-40B4-BE49-F238E27FC236}">
                <a16:creationId xmlns:a16="http://schemas.microsoft.com/office/drawing/2014/main" id="{249DE0B0-58F5-45D3-A3AB-DB43152107B0}"/>
              </a:ext>
            </a:extLst>
          </p:cNvPr>
          <p:cNvSpPr>
            <a:spLocks noGrp="1"/>
          </p:cNvSpPr>
          <p:nvPr>
            <p:ph idx="1"/>
          </p:nvPr>
        </p:nvSpPr>
        <p:spPr/>
        <p:txBody>
          <a:bodyPr>
            <a:normAutofit/>
          </a:bodyPr>
          <a:lstStyle/>
          <a:p>
            <a:r>
              <a:rPr lang="en-US" dirty="0"/>
              <a:t>The autonomic nervous system comprises three divisions: 		</a:t>
            </a:r>
            <a:r>
              <a:rPr lang="en-US" i="1" dirty="0"/>
              <a:t>Sympathetic (thoracolumbar)</a:t>
            </a:r>
          </a:p>
          <a:p>
            <a:pPr marL="0" indent="0">
              <a:buNone/>
            </a:pPr>
            <a:r>
              <a:rPr lang="en-US" i="1" dirty="0"/>
              <a:t>	Parasympathetic (craniosacral)</a:t>
            </a:r>
          </a:p>
          <a:p>
            <a:pPr marL="0" indent="0">
              <a:buNone/>
            </a:pPr>
            <a:r>
              <a:rPr lang="en-US" i="1" dirty="0"/>
              <a:t>	Enteric (Myenteric and </a:t>
            </a:r>
            <a:r>
              <a:rPr lang="en-US" i="1" dirty="0" err="1"/>
              <a:t>submyenteric</a:t>
            </a:r>
            <a:r>
              <a:rPr lang="en-US" i="1" dirty="0"/>
              <a:t> </a:t>
            </a:r>
            <a:r>
              <a:rPr lang="en-US" i="1" dirty="0" err="1"/>
              <a:t>plexsus</a:t>
            </a:r>
            <a:r>
              <a:rPr lang="en-US" i="1" dirty="0"/>
              <a:t>)</a:t>
            </a:r>
          </a:p>
          <a:p>
            <a:r>
              <a:rPr lang="en-US" dirty="0"/>
              <a:t>The basic (two-neuron) pattern of the sympathetic and parasympathetic systems consists of a </a:t>
            </a:r>
          </a:p>
          <a:p>
            <a:pPr lvl="1"/>
            <a:r>
              <a:rPr lang="en-US" i="1" dirty="0"/>
              <a:t>preganglionic </a:t>
            </a:r>
            <a:r>
              <a:rPr lang="en-US" dirty="0"/>
              <a:t>neuron with a cell body in the central nervous system (CNS) </a:t>
            </a:r>
          </a:p>
          <a:p>
            <a:pPr lvl="1"/>
            <a:r>
              <a:rPr lang="en-US" i="1" dirty="0"/>
              <a:t>postganglionic </a:t>
            </a:r>
            <a:r>
              <a:rPr lang="en-US" dirty="0"/>
              <a:t>neuron with a cell body in an autonomic ganglion.</a:t>
            </a:r>
          </a:p>
          <a:p>
            <a:pPr marL="0" indent="0">
              <a:buNone/>
            </a:pPr>
            <a:endParaRPr lang="en-US" dirty="0"/>
          </a:p>
        </p:txBody>
      </p:sp>
    </p:spTree>
    <p:extLst>
      <p:ext uri="{BB962C8B-B14F-4D97-AF65-F5344CB8AC3E}">
        <p14:creationId xmlns:p14="http://schemas.microsoft.com/office/powerpoint/2010/main" val="15484803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1A7D0-DF3D-4FF8-BAD2-14909EE0C5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89659E-8110-4D8C-8E04-8D6E5904B0F0}"/>
              </a:ext>
            </a:extLst>
          </p:cNvPr>
          <p:cNvSpPr>
            <a:spLocks noGrp="1"/>
          </p:cNvSpPr>
          <p:nvPr>
            <p:ph idx="1"/>
          </p:nvPr>
        </p:nvSpPr>
        <p:spPr/>
        <p:txBody>
          <a:bodyPr>
            <a:normAutofit/>
          </a:bodyPr>
          <a:lstStyle/>
          <a:p>
            <a:pPr marL="514350" indent="-514350">
              <a:buFont typeface="+mj-lt"/>
              <a:buAutoNum type="arabicPeriod" startAt="4"/>
            </a:pPr>
            <a:r>
              <a:rPr lang="en-US" b="1" dirty="0"/>
              <a:t>β3-receptors</a:t>
            </a:r>
            <a:r>
              <a:rPr lang="en-US" dirty="0"/>
              <a:t> mediate activation of fat cell lipolysis</a:t>
            </a:r>
          </a:p>
          <a:p>
            <a:pPr marL="514350" indent="-514350">
              <a:buFont typeface="+mj-lt"/>
              <a:buAutoNum type="arabicPeriod" startAt="5"/>
            </a:pPr>
            <a:r>
              <a:rPr lang="en-US" b="1" dirty="0"/>
              <a:t>β-Receptor activation</a:t>
            </a:r>
          </a:p>
          <a:p>
            <a:pPr marL="971550" lvl="1" indent="-514350">
              <a:buFont typeface="+mj-lt"/>
              <a:buAutoNum type="alphaLcParenR"/>
            </a:pPr>
            <a:r>
              <a:rPr lang="en-US" dirty="0"/>
              <a:t>β-Receptors activate </a:t>
            </a:r>
            <a:r>
              <a:rPr lang="en-US" b="1" dirty="0"/>
              <a:t>guanine nucleotide-binding proteins </a:t>
            </a:r>
            <a:r>
              <a:rPr lang="en-US" dirty="0"/>
              <a:t>(Gs )</a:t>
            </a:r>
          </a:p>
          <a:p>
            <a:pPr marL="971550" lvl="1" indent="-514350">
              <a:buFont typeface="+mj-lt"/>
              <a:buAutoNum type="alphaLcParenR"/>
            </a:pPr>
            <a:r>
              <a:rPr lang="en-US" dirty="0"/>
              <a:t>Activation </a:t>
            </a:r>
            <a:r>
              <a:rPr lang="en-US" b="1" dirty="0"/>
              <a:t>stimulates adenylate cyclase </a:t>
            </a:r>
            <a:r>
              <a:rPr lang="en-US" dirty="0"/>
              <a:t>activity and increases intracellular CAMP levels and the activity of cAMP-dependent protein kinases. Adrenoceptor-mediated changes in the activity of protein kinases (and also levels of intracellular Ca+2) bring about changes in the activity of specific enzymes and structural and regulatory proteins, resulting in modification of cell and organ activity.</a:t>
            </a:r>
          </a:p>
        </p:txBody>
      </p:sp>
    </p:spTree>
    <p:extLst>
      <p:ext uri="{BB962C8B-B14F-4D97-AF65-F5344CB8AC3E}">
        <p14:creationId xmlns:p14="http://schemas.microsoft.com/office/powerpoint/2010/main" val="4846070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C36F7B4-C9DB-4568-A2AE-B2C639D10322}"/>
              </a:ext>
            </a:extLst>
          </p:cNvPr>
          <p:cNvPicPr>
            <a:picLocks noChangeAspect="1"/>
          </p:cNvPicPr>
          <p:nvPr/>
        </p:nvPicPr>
        <p:blipFill>
          <a:blip r:embed="rId2"/>
          <a:stretch>
            <a:fillRect/>
          </a:stretch>
        </p:blipFill>
        <p:spPr>
          <a:xfrm>
            <a:off x="80878" y="1053548"/>
            <a:ext cx="12030243" cy="5804452"/>
          </a:xfrm>
          <a:prstGeom prst="rect">
            <a:avLst/>
          </a:prstGeom>
        </p:spPr>
      </p:pic>
      <p:sp>
        <p:nvSpPr>
          <p:cNvPr id="3" name="TextBox 2">
            <a:extLst>
              <a:ext uri="{FF2B5EF4-FFF2-40B4-BE49-F238E27FC236}">
                <a16:creationId xmlns:a16="http://schemas.microsoft.com/office/drawing/2014/main" id="{11076EAB-3BE9-47D3-910E-CA595A95CD51}"/>
              </a:ext>
            </a:extLst>
          </p:cNvPr>
          <p:cNvSpPr txBox="1"/>
          <p:nvPr/>
        </p:nvSpPr>
        <p:spPr>
          <a:xfrm>
            <a:off x="203199" y="184666"/>
            <a:ext cx="11785600" cy="584775"/>
          </a:xfrm>
          <a:prstGeom prst="rect">
            <a:avLst/>
          </a:prstGeom>
          <a:noFill/>
        </p:spPr>
        <p:txBody>
          <a:bodyPr wrap="square" rtlCol="0">
            <a:spAutoFit/>
          </a:bodyPr>
          <a:lstStyle/>
          <a:p>
            <a:pPr algn="ctr"/>
            <a:r>
              <a:rPr lang="en-US" sz="3200" b="1" dirty="0"/>
              <a:t>Direct Organ Effects of Divisions of Autonomic Nervous System</a:t>
            </a:r>
            <a:endParaRPr lang="en-US" b="1" dirty="0"/>
          </a:p>
        </p:txBody>
      </p:sp>
    </p:spTree>
    <p:extLst>
      <p:ext uri="{BB962C8B-B14F-4D97-AF65-F5344CB8AC3E}">
        <p14:creationId xmlns:p14="http://schemas.microsoft.com/office/powerpoint/2010/main" val="23074280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73AEE5D-1177-4335-BC5A-5EF71A495DEA}"/>
              </a:ext>
            </a:extLst>
          </p:cNvPr>
          <p:cNvPicPr>
            <a:picLocks noChangeAspect="1"/>
          </p:cNvPicPr>
          <p:nvPr/>
        </p:nvPicPr>
        <p:blipFill>
          <a:blip r:embed="rId2"/>
          <a:stretch>
            <a:fillRect/>
          </a:stretch>
        </p:blipFill>
        <p:spPr>
          <a:xfrm>
            <a:off x="463826" y="89361"/>
            <a:ext cx="11158331" cy="6634749"/>
          </a:xfrm>
          <a:prstGeom prst="rect">
            <a:avLst/>
          </a:prstGeom>
        </p:spPr>
      </p:pic>
    </p:spTree>
    <p:extLst>
      <p:ext uri="{BB962C8B-B14F-4D97-AF65-F5344CB8AC3E}">
        <p14:creationId xmlns:p14="http://schemas.microsoft.com/office/powerpoint/2010/main" val="38143538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4322-A16D-4AEA-81B8-1716A87CD261}"/>
              </a:ext>
            </a:extLst>
          </p:cNvPr>
          <p:cNvSpPr>
            <a:spLocks noGrp="1"/>
          </p:cNvSpPr>
          <p:nvPr>
            <p:ph type="title"/>
          </p:nvPr>
        </p:nvSpPr>
        <p:spPr>
          <a:xfrm>
            <a:off x="838200" y="2766218"/>
            <a:ext cx="10515600" cy="1325563"/>
          </a:xfrm>
        </p:spPr>
        <p:txBody>
          <a:bodyPr/>
          <a:lstStyle/>
          <a:p>
            <a:pPr algn="ctr"/>
            <a:r>
              <a:rPr lang="en-US" sz="5400" b="1" dirty="0"/>
              <a:t>Thank you</a:t>
            </a:r>
            <a:endParaRPr lang="en-US" b="1" dirty="0"/>
          </a:p>
        </p:txBody>
      </p:sp>
    </p:spTree>
    <p:extLst>
      <p:ext uri="{BB962C8B-B14F-4D97-AF65-F5344CB8AC3E}">
        <p14:creationId xmlns:p14="http://schemas.microsoft.com/office/powerpoint/2010/main" val="3233854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AE270-0E52-4D7D-A021-FFCB9107975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73E8019-A720-4F7D-9127-6F5FF42B80B0}"/>
              </a:ext>
            </a:extLst>
          </p:cNvPr>
          <p:cNvSpPr>
            <a:spLocks noGrp="1"/>
          </p:cNvSpPr>
          <p:nvPr>
            <p:ph idx="1"/>
          </p:nvPr>
        </p:nvSpPr>
        <p:spPr/>
        <p:txBody>
          <a:bodyPr>
            <a:normAutofit fontScale="92500" lnSpcReduction="20000"/>
          </a:bodyPr>
          <a:lstStyle/>
          <a:p>
            <a:r>
              <a:rPr lang="en-US" dirty="0"/>
              <a:t>The parasympathetic system is connected to the CNS via: – </a:t>
            </a:r>
            <a:r>
              <a:rPr lang="en-US" b="1" dirty="0"/>
              <a:t>cranial nerve outflow</a:t>
            </a:r>
            <a:r>
              <a:rPr lang="en-US" dirty="0"/>
              <a:t> (III, VII, IX, X) – </a:t>
            </a:r>
            <a:r>
              <a:rPr lang="en-US" b="1" dirty="0"/>
              <a:t>sacral outflow. </a:t>
            </a:r>
          </a:p>
          <a:p>
            <a:r>
              <a:rPr lang="en-US" dirty="0"/>
              <a:t>Parasympathetic ganglia usually </a:t>
            </a:r>
            <a:r>
              <a:rPr lang="en-US" b="1" dirty="0"/>
              <a:t>lie close to or within the target organ</a:t>
            </a:r>
            <a:r>
              <a:rPr lang="en-US" dirty="0"/>
              <a:t>. </a:t>
            </a:r>
          </a:p>
          <a:p>
            <a:r>
              <a:rPr lang="en-US" dirty="0"/>
              <a:t>Some preganglionic parasympathetic fibers terminate in parasympathetic ganglia located outside the organs innervated: the </a:t>
            </a:r>
            <a:r>
              <a:rPr lang="en-US" b="1" dirty="0"/>
              <a:t>ciliary, pterygopalatine, submandibular</a:t>
            </a:r>
            <a:r>
              <a:rPr lang="en-US" dirty="0"/>
              <a:t>, and </a:t>
            </a:r>
            <a:r>
              <a:rPr lang="en-US" b="1" dirty="0" err="1"/>
              <a:t>otic</a:t>
            </a:r>
            <a:r>
              <a:rPr lang="en-US" b="1" dirty="0"/>
              <a:t> ganglia. </a:t>
            </a:r>
          </a:p>
          <a:p>
            <a:r>
              <a:rPr lang="en-US" dirty="0"/>
              <a:t>However, the majority of parasympathetic preganglionic fibers terminate on ganglion cells distributed diffusely or in networks in the walls of the innervated organs.</a:t>
            </a:r>
          </a:p>
          <a:p>
            <a:r>
              <a:rPr lang="en-US" dirty="0"/>
              <a:t>Several </a:t>
            </a:r>
            <a:r>
              <a:rPr lang="en-US" b="1" dirty="0"/>
              <a:t>pelvic ganglia </a:t>
            </a:r>
            <a:r>
              <a:rPr lang="en-US" dirty="0"/>
              <a:t>are innervated by sacral preganglionic nerves that are similar to sympathetic preganglionic fiber in there origination and development</a:t>
            </a:r>
          </a:p>
        </p:txBody>
      </p:sp>
    </p:spTree>
    <p:extLst>
      <p:ext uri="{BB962C8B-B14F-4D97-AF65-F5344CB8AC3E}">
        <p14:creationId xmlns:p14="http://schemas.microsoft.com/office/powerpoint/2010/main" val="3461621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A80D2-31A4-4C02-A4BE-ACAF3D0ED8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1DF843-CAFB-411E-85A8-768B59DA0201}"/>
              </a:ext>
            </a:extLst>
          </p:cNvPr>
          <p:cNvSpPr>
            <a:spLocks noGrp="1"/>
          </p:cNvSpPr>
          <p:nvPr>
            <p:ph idx="1"/>
          </p:nvPr>
        </p:nvSpPr>
        <p:spPr/>
        <p:txBody>
          <a:bodyPr>
            <a:normAutofit fontScale="92500" lnSpcReduction="10000"/>
          </a:bodyPr>
          <a:lstStyle/>
          <a:p>
            <a:r>
              <a:rPr lang="en-US" dirty="0"/>
              <a:t>Sympathetic outflow leaves the CNS in </a:t>
            </a:r>
            <a:r>
              <a:rPr lang="en-US" b="1" dirty="0"/>
              <a:t>thoracic</a:t>
            </a:r>
            <a:r>
              <a:rPr lang="en-US" dirty="0"/>
              <a:t> and </a:t>
            </a:r>
            <a:r>
              <a:rPr lang="en-US" b="1" dirty="0"/>
              <a:t>lumbar</a:t>
            </a:r>
            <a:r>
              <a:rPr lang="en-US" dirty="0"/>
              <a:t> spinal roots. Sympathetic ganglia form two paravertebral chains, plus some midline ganglia.</a:t>
            </a:r>
          </a:p>
          <a:p>
            <a:r>
              <a:rPr lang="en-US" dirty="0"/>
              <a:t>Most thoracic and lumbar sympathetic preganglionic fibers are short and terminate in ganglia located in the </a:t>
            </a:r>
            <a:r>
              <a:rPr lang="en-US" b="1" dirty="0"/>
              <a:t>paravertebral </a:t>
            </a:r>
            <a:r>
              <a:rPr lang="en-US" dirty="0"/>
              <a:t>chains that lie on either side of the spinal column. </a:t>
            </a:r>
          </a:p>
          <a:p>
            <a:r>
              <a:rPr lang="en-US" dirty="0"/>
              <a:t>Most of the remaining sympathetic preganglionic fibers are somewhat longer and terminate in </a:t>
            </a:r>
            <a:r>
              <a:rPr lang="en-US" b="1" dirty="0"/>
              <a:t>prevertebral ganglia, </a:t>
            </a:r>
            <a:r>
              <a:rPr lang="en-US" dirty="0"/>
              <a:t>which lie in front of the vertebrae, usually on the ventral surface of the aorta.</a:t>
            </a:r>
          </a:p>
          <a:p>
            <a:r>
              <a:rPr lang="en-US" dirty="0"/>
              <a:t>From the ganglia, postganglionic sympathetic fibers run to the tissues innervated</a:t>
            </a:r>
          </a:p>
          <a:p>
            <a:endParaRPr lang="en-US" dirty="0"/>
          </a:p>
        </p:txBody>
      </p:sp>
    </p:spTree>
    <p:extLst>
      <p:ext uri="{BB962C8B-B14F-4D97-AF65-F5344CB8AC3E}">
        <p14:creationId xmlns:p14="http://schemas.microsoft.com/office/powerpoint/2010/main" val="394491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1D112-3939-47BF-BAE1-04E225B053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9C986E-8BFB-486D-BB48-DAEE5244814A}"/>
              </a:ext>
            </a:extLst>
          </p:cNvPr>
          <p:cNvSpPr>
            <a:spLocks noGrp="1"/>
          </p:cNvSpPr>
          <p:nvPr>
            <p:ph idx="1"/>
          </p:nvPr>
        </p:nvSpPr>
        <p:spPr/>
        <p:txBody>
          <a:bodyPr/>
          <a:lstStyle/>
          <a:p>
            <a:r>
              <a:rPr lang="en-US" dirty="0"/>
              <a:t>The </a:t>
            </a:r>
            <a:r>
              <a:rPr lang="en-US" b="1" dirty="0"/>
              <a:t>enteric nervous system</a:t>
            </a:r>
            <a:r>
              <a:rPr lang="en-US" dirty="0"/>
              <a:t> is a large and highly organized collection neurons lying in the intramural plexuses of the gastrointestinal tract. It receives inputs from sympathetic and parasympathetic systems, but can act on its own to control the motor and secretory functions of the intestine. </a:t>
            </a:r>
          </a:p>
          <a:p>
            <a:endParaRPr lang="en-US" dirty="0"/>
          </a:p>
        </p:txBody>
      </p:sp>
    </p:spTree>
    <p:extLst>
      <p:ext uri="{BB962C8B-B14F-4D97-AF65-F5344CB8AC3E}">
        <p14:creationId xmlns:p14="http://schemas.microsoft.com/office/powerpoint/2010/main" val="101100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004303-B14C-4560-B556-7C800C341899}"/>
              </a:ext>
            </a:extLst>
          </p:cNvPr>
          <p:cNvPicPr>
            <a:picLocks noChangeAspect="1"/>
          </p:cNvPicPr>
          <p:nvPr/>
        </p:nvPicPr>
        <p:blipFill>
          <a:blip r:embed="rId2"/>
          <a:stretch>
            <a:fillRect/>
          </a:stretch>
        </p:blipFill>
        <p:spPr>
          <a:xfrm>
            <a:off x="1152939" y="0"/>
            <a:ext cx="9568069" cy="6730594"/>
          </a:xfrm>
          <a:prstGeom prst="rect">
            <a:avLst/>
          </a:prstGeom>
        </p:spPr>
      </p:pic>
    </p:spTree>
    <p:extLst>
      <p:ext uri="{BB962C8B-B14F-4D97-AF65-F5344CB8AC3E}">
        <p14:creationId xmlns:p14="http://schemas.microsoft.com/office/powerpoint/2010/main" val="1774355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8F68-CC4E-46C6-9CBB-72A862B75559}"/>
              </a:ext>
            </a:extLst>
          </p:cNvPr>
          <p:cNvSpPr>
            <a:spLocks noGrp="1"/>
          </p:cNvSpPr>
          <p:nvPr>
            <p:ph type="title"/>
          </p:nvPr>
        </p:nvSpPr>
        <p:spPr/>
        <p:txBody>
          <a:bodyPr/>
          <a:lstStyle/>
          <a:p>
            <a:r>
              <a:rPr lang="en-US" dirty="0"/>
              <a:t>Physiology of ANS</a:t>
            </a:r>
          </a:p>
        </p:txBody>
      </p:sp>
      <p:sp>
        <p:nvSpPr>
          <p:cNvPr id="3" name="Content Placeholder 2">
            <a:extLst>
              <a:ext uri="{FF2B5EF4-FFF2-40B4-BE49-F238E27FC236}">
                <a16:creationId xmlns:a16="http://schemas.microsoft.com/office/drawing/2014/main" id="{83106FD8-BB68-41C6-B48D-5ECEF7055874}"/>
              </a:ext>
            </a:extLst>
          </p:cNvPr>
          <p:cNvSpPr>
            <a:spLocks noGrp="1"/>
          </p:cNvSpPr>
          <p:nvPr>
            <p:ph idx="1"/>
          </p:nvPr>
        </p:nvSpPr>
        <p:spPr/>
        <p:txBody>
          <a:bodyPr>
            <a:normAutofit fontScale="92500"/>
          </a:bodyPr>
          <a:lstStyle/>
          <a:p>
            <a:r>
              <a:rPr lang="en-US" dirty="0"/>
              <a:t>The autonomic system controls smooth muscle (visceral and vascular), exocrine (and some endocrine) secretions, rate and force of contraction of the heart, and certain metabolic processes (e.g. glucose </a:t>
            </a:r>
            <a:r>
              <a:rPr lang="en-US" dirty="0" err="1"/>
              <a:t>utilisation</a:t>
            </a:r>
            <a:r>
              <a:rPr lang="en-US" dirty="0"/>
              <a:t>). </a:t>
            </a:r>
          </a:p>
          <a:p>
            <a:r>
              <a:rPr lang="en-US" dirty="0"/>
              <a:t>Sympathetic and parasympathetic systems have opposing actions in some situations (e.g. control of heart rate, gastrointestinal smooth muscle), but not in others (e.g. salivary glands, ciliary muscle). </a:t>
            </a:r>
          </a:p>
          <a:p>
            <a:r>
              <a:rPr lang="en-US" dirty="0"/>
              <a:t>Sympathetic activity increases in stress (‘fight or flight’ response), whereas parasympathetic activity predominates during satiation and repose. Both systems exert a continuous physiological control of specific organs under normal conditions, when the body is at neither extreme.</a:t>
            </a:r>
          </a:p>
        </p:txBody>
      </p:sp>
    </p:spTree>
    <p:extLst>
      <p:ext uri="{BB962C8B-B14F-4D97-AF65-F5344CB8AC3E}">
        <p14:creationId xmlns:p14="http://schemas.microsoft.com/office/powerpoint/2010/main" val="1884680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4694</TotalTime>
  <Words>3155</Words>
  <Application>Microsoft Office PowerPoint</Application>
  <PresentationFormat>Widescreen</PresentationFormat>
  <Paragraphs>142</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Organization of Autonomic Nervous System</vt:lpstr>
      <vt:lpstr>HISTORY</vt:lpstr>
      <vt:lpstr>PowerPoint Presentation</vt:lpstr>
      <vt:lpstr>Organization of ANS</vt:lpstr>
      <vt:lpstr>PowerPoint Presentation</vt:lpstr>
      <vt:lpstr>PowerPoint Presentation</vt:lpstr>
      <vt:lpstr>PowerPoint Presentation</vt:lpstr>
      <vt:lpstr>PowerPoint Presentation</vt:lpstr>
      <vt:lpstr>Physiology of ANS</vt:lpstr>
      <vt:lpstr>Transmitters of the autonomic nervous system</vt:lpstr>
      <vt:lpstr>PowerPoint Presentation</vt:lpstr>
      <vt:lpstr>PowerPoint Presentation</vt:lpstr>
      <vt:lpstr>PowerPoint Presentation</vt:lpstr>
      <vt:lpstr>Functional organization of Autonomic activity</vt:lpstr>
      <vt:lpstr>PowerPoint Presentation</vt:lpstr>
      <vt:lpstr>PowerPoint Presentation</vt:lpstr>
      <vt:lpstr>PowerPoint Presentation</vt:lpstr>
      <vt:lpstr>PowerPoint Presentation</vt:lpstr>
      <vt:lpstr>PowerPoint Presentation</vt:lpstr>
      <vt:lpstr>Neurotransmitter Chemistry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Autonomic Receptors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 acting on Autonomic Nervous System</dc:title>
  <dc:creator>Sairah Hafeez</dc:creator>
  <cp:lastModifiedBy>sairah kamran</cp:lastModifiedBy>
  <cp:revision>40</cp:revision>
  <dcterms:created xsi:type="dcterms:W3CDTF">2020-03-03T05:46:13Z</dcterms:created>
  <dcterms:modified xsi:type="dcterms:W3CDTF">2020-04-21T20:36:18Z</dcterms:modified>
</cp:coreProperties>
</file>